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76BA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D8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 b="def" i="def"/>
      <a:tcStyle>
        <a:tcBdr/>
        <a:fill>
          <a:solidFill>
            <a:srgbClr val="FCE9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본문 첫 번째 줄…"/>
          <p:cNvSpPr txBox="1"/>
          <p:nvPr>
            <p:ph type="body" sz="quarter" idx="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  <a:lvl2pPr marL="777875" indent="-333375" algn="ctr">
              <a:spcBef>
                <a:spcPts val="0"/>
              </a:spcBef>
              <a:defRPr i="1" sz="2400"/>
            </a:lvl2pPr>
            <a:lvl3pPr marL="1222375" indent="-333375" algn="ctr">
              <a:spcBef>
                <a:spcPts val="0"/>
              </a:spcBef>
              <a:defRPr i="1" sz="2400"/>
            </a:lvl3pPr>
            <a:lvl4pPr marL="1666875" indent="-333375" algn="ctr">
              <a:spcBef>
                <a:spcPts val="0"/>
              </a:spcBef>
              <a:defRPr i="1" sz="2400"/>
            </a:lvl4pPr>
            <a:lvl5pPr marL="2111375" indent="-333375" algn="ctr">
              <a:spcBef>
                <a:spcPts val="0"/>
              </a:spcBef>
              <a:defRPr i="1"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“여기에 인용을 입력하십시오.”"/>
          <p:cNvSpPr txBox="1"/>
          <p:nvPr>
            <p:ph type="body" sz="quarter" idx="13"/>
          </p:nvPr>
        </p:nvSpPr>
        <p:spPr>
          <a:xfrm>
            <a:off x="1270000" y="4249191"/>
            <a:ext cx="10464800" cy="645619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3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이미지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이미지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제목 텍스트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22" name="본문 첫 번째 줄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텍스트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이미지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제목 텍스트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40" name="본문 첫 번째 줄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7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이미지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67" name="본문 첫 번째 줄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8" name="슬라이드 번호"/>
          <p:cNvSpPr txBox="1"/>
          <p:nvPr>
            <p:ph type="sldNum" sz="quarter" idx="2"/>
          </p:nvPr>
        </p:nvSpPr>
        <p:spPr>
          <a:xfrm>
            <a:off x="6341888" y="9296400"/>
            <a:ext cx="314250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본문 첫 번째 줄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이미지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이미지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이미지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10.png"/><Relationship Id="rId4" Type="http://schemas.openxmlformats.org/officeDocument/2006/relationships/image" Target="../media/image4.tif"/><Relationship Id="rId5" Type="http://schemas.openxmlformats.org/officeDocument/2006/relationships/image" Target="../media/image1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4.tif"/><Relationship Id="rId4" Type="http://schemas.openxmlformats.org/officeDocument/2006/relationships/image" Target="../media/image1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image" Target="../media/image4.tif"/><Relationship Id="rId5" Type="http://schemas.openxmlformats.org/officeDocument/2006/relationships/image" Target="../media/image13.png"/><Relationship Id="rId6" Type="http://schemas.openxmlformats.org/officeDocument/2006/relationships/image" Target="../media/image7.tif"/><Relationship Id="rId7" Type="http://schemas.openxmlformats.org/officeDocument/2006/relationships/hyperlink" Target="https://realm.io" TargetMode="Externa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4.tif"/><Relationship Id="rId4" Type="http://schemas.openxmlformats.org/officeDocument/2006/relationships/image" Target="../media/image1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15.png"/><Relationship Id="rId4" Type="http://schemas.openxmlformats.org/officeDocument/2006/relationships/image" Target="../media/image4.tif"/><Relationship Id="rId5" Type="http://schemas.openxmlformats.org/officeDocument/2006/relationships/image" Target="../media/image1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4.tif"/><Relationship Id="rId4" Type="http://schemas.openxmlformats.org/officeDocument/2006/relationships/image" Target="../media/image1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18.png"/><Relationship Id="rId4" Type="http://schemas.openxmlformats.org/officeDocument/2006/relationships/image" Target="../media/image4.tif"/><Relationship Id="rId5" Type="http://schemas.openxmlformats.org/officeDocument/2006/relationships/image" Target="../media/image1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16.png"/><Relationship Id="rId4" Type="http://schemas.openxmlformats.org/officeDocument/2006/relationships/image" Target="../media/image4.tif"/><Relationship Id="rId5" Type="http://schemas.openxmlformats.org/officeDocument/2006/relationships/image" Target="../media/image2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Relationship Id="rId3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1.png"/><Relationship Id="rId5" Type="http://schemas.openxmlformats.org/officeDocument/2006/relationships/image" Target="../media/image1.jpeg"/><Relationship Id="rId6" Type="http://schemas.openxmlformats.org/officeDocument/2006/relationships/image" Target="../media/image4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1.jpeg"/><Relationship Id="rId4" Type="http://schemas.openxmlformats.org/officeDocument/2006/relationships/image" Target="../media/image4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4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4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5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hyperlink" Target="http://readme.skplanet.com/?p=9850" TargetMode="External"/><Relationship Id="rId6" Type="http://schemas.openxmlformats.org/officeDocument/2006/relationships/image" Target="../media/image6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헬스케어에 라이프 트랙킹을 더하기"/>
          <p:cNvSpPr txBox="1"/>
          <p:nvPr>
            <p:ph type="ctrTitle"/>
          </p:nvPr>
        </p:nvSpPr>
        <p:spPr>
          <a:xfrm>
            <a:off x="-5242" y="5849098"/>
            <a:ext cx="13015285" cy="113030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>
              <a:defRPr sz="5700">
                <a:solidFill>
                  <a:srgbClr val="F7BA01"/>
                </a:solidFill>
              </a:defRPr>
            </a:lvl1pPr>
          </a:lstStyle>
          <a:p>
            <a:pPr/>
            <a:r>
              <a:t>헬스케어에 라이프 트랙킹을 더하기</a:t>
            </a:r>
          </a:p>
        </p:txBody>
      </p:sp>
      <p:sp>
        <p:nvSpPr>
          <p:cNvPr id="120" name="캡스톤 디자인 28조 캥거루 팀…"/>
          <p:cNvSpPr txBox="1"/>
          <p:nvPr>
            <p:ph type="subTitle" sz="quarter" idx="1"/>
          </p:nvPr>
        </p:nvSpPr>
        <p:spPr>
          <a:xfrm>
            <a:off x="-28224" y="7328648"/>
            <a:ext cx="13061248" cy="172308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marR="292100" algn="r" defTabSz="537462">
              <a:defRPr sz="3400"/>
            </a:pPr>
            <a:r>
              <a:t>캡스톤 디자인 28조 캥거루 팀</a:t>
            </a:r>
          </a:p>
          <a:p>
            <a:pPr marR="292100" algn="r" defTabSz="537462">
              <a:defRPr sz="3400"/>
            </a:pPr>
            <a:r>
              <a:t>20123395 이동근</a:t>
            </a:r>
          </a:p>
          <a:p>
            <a:pPr marR="292100" algn="r" defTabSz="537462">
              <a:defRPr sz="3400"/>
            </a:pPr>
            <a:r>
              <a:t>(Feat. 스왈라비)       </a:t>
            </a:r>
          </a:p>
        </p:txBody>
      </p:sp>
      <p:pic>
        <p:nvPicPr>
          <p:cNvPr id="12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4194" y="1363147"/>
            <a:ext cx="6296413" cy="38565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301" name="프로젝트 수행과정"/>
          <p:cNvSpPr txBox="1"/>
          <p:nvPr/>
        </p:nvSpPr>
        <p:spPr>
          <a:xfrm>
            <a:off x="771179" y="298067"/>
            <a:ext cx="5565610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프로젝트 수행과정</a:t>
            </a:r>
          </a:p>
        </p:txBody>
      </p:sp>
      <p:pic>
        <p:nvPicPr>
          <p:cNvPr id="302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Test 어플리케이션 구현 : 1단계 어플리케이션 적용"/>
          <p:cNvSpPr txBox="1"/>
          <p:nvPr/>
        </p:nvSpPr>
        <p:spPr>
          <a:xfrm>
            <a:off x="1247933" y="2600383"/>
            <a:ext cx="7184643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Test 어플리케이션 구현 : 1단계 어플리케이션 적용</a:t>
            </a:r>
          </a:p>
        </p:txBody>
      </p:sp>
      <p:sp>
        <p:nvSpPr>
          <p:cNvPr id="304" name="2 단계"/>
          <p:cNvSpPr txBox="1"/>
          <p:nvPr/>
        </p:nvSpPr>
        <p:spPr>
          <a:xfrm>
            <a:off x="873614" y="1965112"/>
            <a:ext cx="2094380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2 단계</a:t>
            </a:r>
          </a:p>
        </p:txBody>
      </p:sp>
      <p:grpSp>
        <p:nvGrpSpPr>
          <p:cNvPr id="307" name="그룹"/>
          <p:cNvGrpSpPr/>
          <p:nvPr/>
        </p:nvGrpSpPr>
        <p:grpSpPr>
          <a:xfrm>
            <a:off x="8022538" y="3807469"/>
            <a:ext cx="4196634" cy="4352657"/>
            <a:chOff x="0" y="0"/>
            <a:chExt cx="4196632" cy="4352656"/>
          </a:xfrm>
        </p:grpSpPr>
        <p:pic>
          <p:nvPicPr>
            <p:cNvPr id="305" name="그룹" descr="그룹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50000"/>
            <a:stretch>
              <a:fillRect/>
            </a:stretch>
          </p:blipFill>
          <p:spPr>
            <a:xfrm>
              <a:off x="217663" y="964994"/>
              <a:ext cx="3809253" cy="33860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6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7744" t="14880" r="24303" b="49960"/>
            <a:stretch>
              <a:fillRect/>
            </a:stretch>
          </p:blipFill>
          <p:spPr>
            <a:xfrm>
              <a:off x="-1" y="-1"/>
              <a:ext cx="4196634" cy="435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11" name="그룹"/>
          <p:cNvGrpSpPr/>
          <p:nvPr/>
        </p:nvGrpSpPr>
        <p:grpSpPr>
          <a:xfrm>
            <a:off x="1984336" y="3569917"/>
            <a:ext cx="2813899" cy="5830397"/>
            <a:chOff x="0" y="0"/>
            <a:chExt cx="2813898" cy="5830395"/>
          </a:xfrm>
        </p:grpSpPr>
        <p:sp>
          <p:nvSpPr>
            <p:cNvPr id="308" name="직사각형"/>
            <p:cNvSpPr/>
            <p:nvPr/>
          </p:nvSpPr>
          <p:spPr>
            <a:xfrm>
              <a:off x="107811" y="490304"/>
              <a:ext cx="2598222" cy="4708757"/>
            </a:xfrm>
            <a:prstGeom prst="rect">
              <a:avLst/>
            </a:prstGeom>
            <a:solidFill>
              <a:srgbClr val="1E394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1E394C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pic>
          <p:nvPicPr>
            <p:cNvPr id="309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-1" y="-1"/>
              <a:ext cx="2813900" cy="58303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0" name="Life…"/>
            <p:cNvSpPr txBox="1"/>
            <p:nvPr/>
          </p:nvSpPr>
          <p:spPr>
            <a:xfrm>
              <a:off x="518277" y="2304475"/>
              <a:ext cx="1777289" cy="10804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 sz="3200">
                  <a:solidFill>
                    <a:srgbClr val="FE9301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t>Life</a:t>
              </a:r>
            </a:p>
            <a:p>
              <a:pPr>
                <a:defRPr b="1" sz="3200">
                  <a:solidFill>
                    <a:srgbClr val="FE9301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t>Tracking</a:t>
              </a:r>
            </a:p>
          </p:txBody>
        </p:sp>
      </p:grpSp>
      <p:pic>
        <p:nvPicPr>
          <p:cNvPr id="312" name="스크린샷 2018-03-28 오후 6.02.43.png" descr="스크린샷 2018-03-28 오후 6.02.43.png"/>
          <p:cNvPicPr>
            <a:picLocks noChangeAspect="1"/>
          </p:cNvPicPr>
          <p:nvPr/>
        </p:nvPicPr>
        <p:blipFill>
          <a:blip r:embed="rId5">
            <a:extLst/>
          </a:blip>
          <a:srcRect l="4810" t="3907" r="12729" b="50000"/>
          <a:stretch>
            <a:fillRect/>
          </a:stretch>
        </p:blipFill>
        <p:spPr>
          <a:xfrm>
            <a:off x="1304316" y="3899296"/>
            <a:ext cx="4173917" cy="1954901"/>
          </a:xfrm>
          <a:prstGeom prst="rect">
            <a:avLst/>
          </a:prstGeom>
          <a:ln w="25400">
            <a:solidFill>
              <a:srgbClr val="FE9301"/>
            </a:solidFill>
          </a:ln>
        </p:spPr>
      </p:pic>
      <p:grpSp>
        <p:nvGrpSpPr>
          <p:cNvPr id="315" name="디바이스에서 측정한 사용자의 위치 좌표"/>
          <p:cNvGrpSpPr/>
          <p:nvPr/>
        </p:nvGrpSpPr>
        <p:grpSpPr>
          <a:xfrm>
            <a:off x="688025" y="7231169"/>
            <a:ext cx="5406521" cy="848782"/>
            <a:chOff x="-404046" y="-89033"/>
            <a:chExt cx="5406519" cy="848780"/>
          </a:xfrm>
        </p:grpSpPr>
        <p:sp>
          <p:nvSpPr>
            <p:cNvPr id="313" name="직사각형"/>
            <p:cNvSpPr/>
            <p:nvPr/>
          </p:nvSpPr>
          <p:spPr>
            <a:xfrm>
              <a:off x="-1" y="0"/>
              <a:ext cx="4598428" cy="67071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E930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314" name="디바이스에서 측정한…"/>
            <p:cNvSpPr txBox="1"/>
            <p:nvPr/>
          </p:nvSpPr>
          <p:spPr>
            <a:xfrm>
              <a:off x="-404047" y="-89034"/>
              <a:ext cx="5406521" cy="8487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/>
              </a:pPr>
              <a:r>
                <a:t>디바이스에서 측정한 </a:t>
              </a:r>
            </a:p>
            <a:p>
              <a:pPr>
                <a:defRPr sz="1800"/>
              </a:pPr>
              <a:r>
                <a:t>사용자의 위치 좌표</a:t>
              </a:r>
            </a:p>
          </p:txBody>
        </p:sp>
      </p:grpSp>
      <p:sp>
        <p:nvSpPr>
          <p:cNvPr id="316" name="화살표"/>
          <p:cNvSpPr/>
          <p:nvPr/>
        </p:nvSpPr>
        <p:spPr>
          <a:xfrm>
            <a:off x="5867398" y="5983966"/>
            <a:ext cx="1270002" cy="1002300"/>
          </a:xfrm>
          <a:prstGeom prst="rightArrow">
            <a:avLst>
              <a:gd name="adj1" fmla="val 32000"/>
              <a:gd name="adj2" fmla="val 81094"/>
            </a:avLst>
          </a:prstGeom>
          <a:solidFill>
            <a:srgbClr val="F7B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2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2" grpId="1"/>
      <p:bldP build="whole" bldLvl="1" animBg="1" rev="0" advAuto="0" spid="315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319" name="프로젝트 수행과정"/>
          <p:cNvSpPr txBox="1"/>
          <p:nvPr/>
        </p:nvSpPr>
        <p:spPr>
          <a:xfrm>
            <a:off x="771179" y="298067"/>
            <a:ext cx="5565610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프로젝트 수행과정</a:t>
            </a:r>
          </a:p>
        </p:txBody>
      </p:sp>
      <p:pic>
        <p:nvPicPr>
          <p:cNvPr id="320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Test 어플리케이션 구현 : 서버 통신과 RealmDB"/>
          <p:cNvSpPr txBox="1"/>
          <p:nvPr/>
        </p:nvSpPr>
        <p:spPr>
          <a:xfrm>
            <a:off x="1247933" y="2600383"/>
            <a:ext cx="6860376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Test 어플리케이션 구현 : 서버 통신과 RealmDB</a:t>
            </a:r>
          </a:p>
        </p:txBody>
      </p:sp>
      <p:sp>
        <p:nvSpPr>
          <p:cNvPr id="322" name="2 단계"/>
          <p:cNvSpPr txBox="1"/>
          <p:nvPr/>
        </p:nvSpPr>
        <p:spPr>
          <a:xfrm>
            <a:off x="873614" y="1965112"/>
            <a:ext cx="2004407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2 단계</a:t>
            </a:r>
          </a:p>
        </p:txBody>
      </p:sp>
      <p:sp>
        <p:nvSpPr>
          <p:cNvPr id="323" name="화살표"/>
          <p:cNvSpPr/>
          <p:nvPr/>
        </p:nvSpPr>
        <p:spPr>
          <a:xfrm>
            <a:off x="4008168" y="5364688"/>
            <a:ext cx="3565814" cy="1002301"/>
          </a:xfrm>
          <a:prstGeom prst="rightArrow">
            <a:avLst>
              <a:gd name="adj1" fmla="val 32000"/>
              <a:gd name="adj2" fmla="val 81094"/>
            </a:avLst>
          </a:prstGeom>
          <a:solidFill>
            <a:srgbClr val="F7B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grpSp>
        <p:nvGrpSpPr>
          <p:cNvPr id="327" name="그룹"/>
          <p:cNvGrpSpPr/>
          <p:nvPr/>
        </p:nvGrpSpPr>
        <p:grpSpPr>
          <a:xfrm>
            <a:off x="1468272" y="3854094"/>
            <a:ext cx="2642661" cy="5475588"/>
            <a:chOff x="0" y="0"/>
            <a:chExt cx="2642659" cy="5475587"/>
          </a:xfrm>
        </p:grpSpPr>
        <p:sp>
          <p:nvSpPr>
            <p:cNvPr id="324" name="직사각형"/>
            <p:cNvSpPr/>
            <p:nvPr/>
          </p:nvSpPr>
          <p:spPr>
            <a:xfrm>
              <a:off x="101252" y="460466"/>
              <a:ext cx="2440107" cy="4422206"/>
            </a:xfrm>
            <a:prstGeom prst="rect">
              <a:avLst/>
            </a:prstGeom>
            <a:solidFill>
              <a:srgbClr val="1E394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1E394C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pic>
          <p:nvPicPr>
            <p:cNvPr id="325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0" y="-1"/>
              <a:ext cx="2642660" cy="54755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6" name="Life…"/>
            <p:cNvSpPr txBox="1"/>
            <p:nvPr/>
          </p:nvSpPr>
          <p:spPr>
            <a:xfrm>
              <a:off x="486737" y="2538950"/>
              <a:ext cx="1669135" cy="779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b="1" sz="2200">
                  <a:solidFill>
                    <a:srgbClr val="FE9301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t>Life</a:t>
              </a:r>
            </a:p>
            <a:p>
              <a:pPr>
                <a:defRPr b="1" sz="2200">
                  <a:solidFill>
                    <a:srgbClr val="FE9301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t>Tracking</a:t>
              </a:r>
            </a:p>
          </p:txBody>
        </p:sp>
      </p:grpSp>
      <p:grpSp>
        <p:nvGrpSpPr>
          <p:cNvPr id="330" name="사용자의 위치 좌표"/>
          <p:cNvGrpSpPr/>
          <p:nvPr/>
        </p:nvGrpSpPr>
        <p:grpSpPr>
          <a:xfrm>
            <a:off x="1534293" y="4543850"/>
            <a:ext cx="2510617" cy="532191"/>
            <a:chOff x="0" y="0"/>
            <a:chExt cx="2510616" cy="532189"/>
          </a:xfrm>
        </p:grpSpPr>
        <p:sp>
          <p:nvSpPr>
            <p:cNvPr id="328" name="직사각형"/>
            <p:cNvSpPr/>
            <p:nvPr/>
          </p:nvSpPr>
          <p:spPr>
            <a:xfrm>
              <a:off x="0" y="0"/>
              <a:ext cx="2510617" cy="53219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E930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329" name="사용자의 위치 좌표"/>
            <p:cNvSpPr txBox="1"/>
            <p:nvPr/>
          </p:nvSpPr>
          <p:spPr>
            <a:xfrm>
              <a:off x="0" y="63072"/>
              <a:ext cx="2510617" cy="4060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/>
              <a:r>
                <a:t>사용자의 위치 좌표</a:t>
              </a:r>
            </a:p>
          </p:txBody>
        </p:sp>
      </p:grpSp>
      <p:grpSp>
        <p:nvGrpSpPr>
          <p:cNvPr id="333" name="위치에 해당하는…"/>
          <p:cNvGrpSpPr/>
          <p:nvPr/>
        </p:nvGrpSpPr>
        <p:grpSpPr>
          <a:xfrm>
            <a:off x="1534293" y="5502259"/>
            <a:ext cx="2510617" cy="796292"/>
            <a:chOff x="0" y="0"/>
            <a:chExt cx="2510616" cy="796291"/>
          </a:xfrm>
        </p:grpSpPr>
        <p:sp>
          <p:nvSpPr>
            <p:cNvPr id="331" name="직사각형"/>
            <p:cNvSpPr/>
            <p:nvPr/>
          </p:nvSpPr>
          <p:spPr>
            <a:xfrm>
              <a:off x="0" y="-1"/>
              <a:ext cx="2510617" cy="7962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E930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332" name="위치에 해당하는…"/>
            <p:cNvSpPr txBox="1"/>
            <p:nvPr/>
          </p:nvSpPr>
          <p:spPr>
            <a:xfrm>
              <a:off x="0" y="39585"/>
              <a:ext cx="2510617" cy="7171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800"/>
              </a:pPr>
              <a:r>
                <a:t>위치에 해당하는 </a:t>
              </a:r>
            </a:p>
            <a:p>
              <a:pPr>
                <a:defRPr sz="1800"/>
              </a:pPr>
              <a:r>
                <a:t>구역 Geohash</a:t>
              </a:r>
            </a:p>
          </p:txBody>
        </p:sp>
      </p:grpSp>
      <p:grpSp>
        <p:nvGrpSpPr>
          <p:cNvPr id="336" name="해당 Geohash에…"/>
          <p:cNvGrpSpPr/>
          <p:nvPr/>
        </p:nvGrpSpPr>
        <p:grpSpPr>
          <a:xfrm>
            <a:off x="1534293" y="7162704"/>
            <a:ext cx="2510617" cy="1475814"/>
            <a:chOff x="0" y="0"/>
            <a:chExt cx="2510616" cy="1475813"/>
          </a:xfrm>
        </p:grpSpPr>
        <p:sp>
          <p:nvSpPr>
            <p:cNvPr id="334" name="직사각형"/>
            <p:cNvSpPr/>
            <p:nvPr/>
          </p:nvSpPr>
          <p:spPr>
            <a:xfrm>
              <a:off x="0" y="-1"/>
              <a:ext cx="2510617" cy="147581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E930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335" name="해당 Geohash에…"/>
            <p:cNvSpPr txBox="1"/>
            <p:nvPr/>
          </p:nvSpPr>
          <p:spPr>
            <a:xfrm>
              <a:off x="0" y="233296"/>
              <a:ext cx="2510617" cy="10092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800"/>
              </a:pPr>
              <a:r>
                <a:t>해당 Geohash에</a:t>
              </a:r>
            </a:p>
            <a:p>
              <a:pPr>
                <a:defRPr sz="1800"/>
              </a:pPr>
              <a:r>
                <a:t>포함된 위치정보</a:t>
              </a:r>
            </a:p>
            <a:p>
              <a:pPr>
                <a:defRPr sz="1800"/>
              </a:pPr>
              <a:r>
                <a:t>JSON Data</a:t>
              </a:r>
            </a:p>
          </p:txBody>
        </p:sp>
      </p:grpSp>
      <p:grpSp>
        <p:nvGrpSpPr>
          <p:cNvPr id="340" name="그룹"/>
          <p:cNvGrpSpPr/>
          <p:nvPr/>
        </p:nvGrpSpPr>
        <p:grpSpPr>
          <a:xfrm>
            <a:off x="7552039" y="4596114"/>
            <a:ext cx="4681665" cy="3778005"/>
            <a:chOff x="0" y="0"/>
            <a:chExt cx="4681664" cy="3778004"/>
          </a:xfrm>
        </p:grpSpPr>
        <p:sp>
          <p:nvSpPr>
            <p:cNvPr id="337" name="직사각형"/>
            <p:cNvSpPr/>
            <p:nvPr/>
          </p:nvSpPr>
          <p:spPr>
            <a:xfrm>
              <a:off x="252214" y="259178"/>
              <a:ext cx="4177351" cy="2528138"/>
            </a:xfrm>
            <a:prstGeom prst="rect">
              <a:avLst/>
            </a:prstGeom>
            <a:solidFill>
              <a:srgbClr val="1E394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1E394C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pic>
          <p:nvPicPr>
            <p:cNvPr id="338" name="unnamed.jpg" descr="unnamed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6300" t="31108" r="6300" b="31108"/>
            <a:stretch>
              <a:fillRect/>
            </a:stretch>
          </p:blipFill>
          <p:spPr>
            <a:xfrm>
              <a:off x="903406" y="901740"/>
              <a:ext cx="2874827" cy="12428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9" name="컴퓨터"/>
            <p:cNvSpPr/>
            <p:nvPr/>
          </p:nvSpPr>
          <p:spPr>
            <a:xfrm>
              <a:off x="-1" y="-1"/>
              <a:ext cx="4681665" cy="3778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fill="norm" stroke="1" extrusionOk="0">
                  <a:moveTo>
                    <a:pt x="464" y="0"/>
                  </a:moveTo>
                  <a:cubicBezTo>
                    <a:pt x="210" y="0"/>
                    <a:pt x="0" y="261"/>
                    <a:pt x="0" y="575"/>
                  </a:cubicBezTo>
                  <a:lnTo>
                    <a:pt x="0" y="17777"/>
                  </a:lnTo>
                  <a:cubicBezTo>
                    <a:pt x="0" y="18091"/>
                    <a:pt x="210" y="18354"/>
                    <a:pt x="464" y="18354"/>
                  </a:cubicBezTo>
                  <a:lnTo>
                    <a:pt x="9148" y="18354"/>
                  </a:lnTo>
                  <a:lnTo>
                    <a:pt x="9116" y="18513"/>
                  </a:lnTo>
                  <a:lnTo>
                    <a:pt x="8753" y="20763"/>
                  </a:lnTo>
                  <a:lnTo>
                    <a:pt x="7690" y="20763"/>
                  </a:lnTo>
                  <a:lnTo>
                    <a:pt x="7690" y="21600"/>
                  </a:lnTo>
                  <a:lnTo>
                    <a:pt x="13905" y="21600"/>
                  </a:lnTo>
                  <a:lnTo>
                    <a:pt x="13905" y="20763"/>
                  </a:lnTo>
                  <a:lnTo>
                    <a:pt x="12842" y="20763"/>
                  </a:lnTo>
                  <a:lnTo>
                    <a:pt x="12479" y="18513"/>
                  </a:lnTo>
                  <a:lnTo>
                    <a:pt x="12452" y="18354"/>
                  </a:lnTo>
                  <a:lnTo>
                    <a:pt x="21131" y="18354"/>
                  </a:lnTo>
                  <a:cubicBezTo>
                    <a:pt x="21384" y="18354"/>
                    <a:pt x="21595" y="18091"/>
                    <a:pt x="21595" y="17777"/>
                  </a:cubicBezTo>
                  <a:lnTo>
                    <a:pt x="21595" y="575"/>
                  </a:lnTo>
                  <a:cubicBezTo>
                    <a:pt x="21600" y="261"/>
                    <a:pt x="21389" y="0"/>
                    <a:pt x="21136" y="0"/>
                  </a:cubicBezTo>
                  <a:lnTo>
                    <a:pt x="464" y="0"/>
                  </a:lnTo>
                  <a:close/>
                  <a:moveTo>
                    <a:pt x="10800" y="542"/>
                  </a:moveTo>
                  <a:cubicBezTo>
                    <a:pt x="10913" y="542"/>
                    <a:pt x="11006" y="650"/>
                    <a:pt x="11006" y="797"/>
                  </a:cubicBezTo>
                  <a:cubicBezTo>
                    <a:pt x="11006" y="937"/>
                    <a:pt x="10913" y="1052"/>
                    <a:pt x="10800" y="1052"/>
                  </a:cubicBezTo>
                  <a:cubicBezTo>
                    <a:pt x="10686" y="1052"/>
                    <a:pt x="10594" y="937"/>
                    <a:pt x="10594" y="797"/>
                  </a:cubicBezTo>
                  <a:cubicBezTo>
                    <a:pt x="10594" y="656"/>
                    <a:pt x="10686" y="542"/>
                    <a:pt x="10800" y="542"/>
                  </a:cubicBezTo>
                  <a:close/>
                  <a:moveTo>
                    <a:pt x="1242" y="1734"/>
                  </a:moveTo>
                  <a:lnTo>
                    <a:pt x="20358" y="1734"/>
                  </a:lnTo>
                  <a:lnTo>
                    <a:pt x="20358" y="15233"/>
                  </a:lnTo>
                  <a:lnTo>
                    <a:pt x="1242" y="15233"/>
                  </a:lnTo>
                  <a:lnTo>
                    <a:pt x="1242" y="1734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41" name="WalkOn 서버"/>
          <p:cNvSpPr txBox="1"/>
          <p:nvPr/>
        </p:nvSpPr>
        <p:spPr>
          <a:xfrm>
            <a:off x="8202493" y="3984854"/>
            <a:ext cx="3222533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WalkOn 서버</a:t>
            </a:r>
          </a:p>
        </p:txBody>
      </p:sp>
      <p:sp>
        <p:nvSpPr>
          <p:cNvPr id="342" name="Request"/>
          <p:cNvSpPr txBox="1"/>
          <p:nvPr/>
        </p:nvSpPr>
        <p:spPr>
          <a:xfrm>
            <a:off x="4327256" y="5126988"/>
            <a:ext cx="224852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Request</a:t>
            </a:r>
          </a:p>
        </p:txBody>
      </p:sp>
      <p:sp>
        <p:nvSpPr>
          <p:cNvPr id="343" name="화살표"/>
          <p:cNvSpPr/>
          <p:nvPr/>
        </p:nvSpPr>
        <p:spPr>
          <a:xfrm flipH="1">
            <a:off x="4097442" y="6951412"/>
            <a:ext cx="3442673" cy="1002300"/>
          </a:xfrm>
          <a:prstGeom prst="rightArrow">
            <a:avLst>
              <a:gd name="adj1" fmla="val 32000"/>
              <a:gd name="adj2" fmla="val 81094"/>
            </a:avLst>
          </a:prstGeom>
          <a:solidFill>
            <a:srgbClr val="F7B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344" name="Response"/>
          <p:cNvSpPr txBox="1"/>
          <p:nvPr/>
        </p:nvSpPr>
        <p:spPr>
          <a:xfrm>
            <a:off x="5103021" y="7760582"/>
            <a:ext cx="224852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Response</a:t>
            </a:r>
          </a:p>
        </p:txBody>
      </p:sp>
      <p:grpSp>
        <p:nvGrpSpPr>
          <p:cNvPr id="347" name="그룹"/>
          <p:cNvGrpSpPr/>
          <p:nvPr/>
        </p:nvGrpSpPr>
        <p:grpSpPr>
          <a:xfrm>
            <a:off x="2789600" y="5061293"/>
            <a:ext cx="1904020" cy="411733"/>
            <a:chOff x="0" y="0"/>
            <a:chExt cx="1904019" cy="411732"/>
          </a:xfrm>
        </p:grpSpPr>
        <p:sp>
          <p:nvSpPr>
            <p:cNvPr id="345" name="선"/>
            <p:cNvSpPr/>
            <p:nvPr/>
          </p:nvSpPr>
          <p:spPr>
            <a:xfrm flipH="1">
              <a:off x="-1" y="26293"/>
              <a:ext cx="3" cy="365565"/>
            </a:xfrm>
            <a:prstGeom prst="line">
              <a:avLst/>
            </a:prstGeom>
            <a:noFill/>
            <a:ln w="25400" cap="flat">
              <a:solidFill>
                <a:srgbClr val="FE930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46" name="get_Geohash()"/>
            <p:cNvSpPr txBox="1"/>
            <p:nvPr/>
          </p:nvSpPr>
          <p:spPr>
            <a:xfrm>
              <a:off x="44738" y="0"/>
              <a:ext cx="1859281" cy="411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2000">
                  <a:solidFill>
                    <a:srgbClr val="F7BA01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get_Geohash()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2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3" grpId="2"/>
      <p:bldP build="whole" bldLvl="1" animBg="1" rev="0" advAuto="0" spid="34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350" name="프로젝트 수행과정"/>
          <p:cNvSpPr txBox="1"/>
          <p:nvPr/>
        </p:nvSpPr>
        <p:spPr>
          <a:xfrm>
            <a:off x="771179" y="298067"/>
            <a:ext cx="5565610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프로젝트 수행과정</a:t>
            </a:r>
          </a:p>
        </p:txBody>
      </p:sp>
      <p:pic>
        <p:nvPicPr>
          <p:cNvPr id="351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Test 어플리케이션 구현 : 서버 통신과 RealmDB"/>
          <p:cNvSpPr txBox="1"/>
          <p:nvPr/>
        </p:nvSpPr>
        <p:spPr>
          <a:xfrm>
            <a:off x="1247933" y="2600383"/>
            <a:ext cx="6860376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Test 어플리케이션 구현 : 서버 통신과 RealmDB</a:t>
            </a:r>
          </a:p>
        </p:txBody>
      </p:sp>
      <p:sp>
        <p:nvSpPr>
          <p:cNvPr id="353" name="2 단계"/>
          <p:cNvSpPr txBox="1"/>
          <p:nvPr/>
        </p:nvSpPr>
        <p:spPr>
          <a:xfrm>
            <a:off x="873614" y="1965112"/>
            <a:ext cx="1714354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2 단계</a:t>
            </a:r>
          </a:p>
        </p:txBody>
      </p:sp>
      <p:grpSp>
        <p:nvGrpSpPr>
          <p:cNvPr id="356" name="그룹"/>
          <p:cNvGrpSpPr/>
          <p:nvPr/>
        </p:nvGrpSpPr>
        <p:grpSpPr>
          <a:xfrm>
            <a:off x="7978100" y="4088336"/>
            <a:ext cx="4196634" cy="4347872"/>
            <a:chOff x="0" y="0"/>
            <a:chExt cx="4196632" cy="4347870"/>
          </a:xfrm>
        </p:grpSpPr>
        <p:pic>
          <p:nvPicPr>
            <p:cNvPr id="354" name="IMG_0625.PNG" descr="IMG_0625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49999"/>
            <a:stretch>
              <a:fillRect/>
            </a:stretch>
          </p:blipFill>
          <p:spPr>
            <a:xfrm>
              <a:off x="251812" y="1016491"/>
              <a:ext cx="3747804" cy="33313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5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7744" t="14880" r="24303" b="50000"/>
            <a:stretch>
              <a:fillRect/>
            </a:stretch>
          </p:blipFill>
          <p:spPr>
            <a:xfrm>
              <a:off x="-1" y="-1"/>
              <a:ext cx="4196634" cy="43477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64" name="그룹"/>
          <p:cNvGrpSpPr/>
          <p:nvPr/>
        </p:nvGrpSpPr>
        <p:grpSpPr>
          <a:xfrm>
            <a:off x="1487323" y="3843688"/>
            <a:ext cx="2642661" cy="5475590"/>
            <a:chOff x="0" y="0"/>
            <a:chExt cx="2642660" cy="5475588"/>
          </a:xfrm>
        </p:grpSpPr>
        <p:grpSp>
          <p:nvGrpSpPr>
            <p:cNvPr id="360" name="그룹"/>
            <p:cNvGrpSpPr/>
            <p:nvPr/>
          </p:nvGrpSpPr>
          <p:grpSpPr>
            <a:xfrm>
              <a:off x="0" y="-1"/>
              <a:ext cx="2642661" cy="5475590"/>
              <a:chOff x="0" y="0"/>
              <a:chExt cx="2642660" cy="5475588"/>
            </a:xfrm>
          </p:grpSpPr>
          <p:sp>
            <p:nvSpPr>
              <p:cNvPr id="357" name="직사각형"/>
              <p:cNvSpPr/>
              <p:nvPr/>
            </p:nvSpPr>
            <p:spPr>
              <a:xfrm>
                <a:off x="101252" y="460466"/>
                <a:ext cx="2440107" cy="4422207"/>
              </a:xfrm>
              <a:prstGeom prst="rect">
                <a:avLst/>
              </a:prstGeom>
              <a:solidFill>
                <a:srgbClr val="1E394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>
                    <a:solidFill>
                      <a:srgbClr val="1E394C"/>
                    </a:solidFill>
                    <a:latin typeface="DIN Alternate"/>
                    <a:ea typeface="DIN Alternate"/>
                    <a:cs typeface="DIN Alternate"/>
                    <a:sym typeface="DIN Alternate"/>
                  </a:defRPr>
                </a:pPr>
              </a:p>
            </p:txBody>
          </p:sp>
          <p:pic>
            <p:nvPicPr>
              <p:cNvPr id="358" name="이미지" descr="이미지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7744" t="14880" r="24303" b="14880"/>
              <a:stretch>
                <a:fillRect/>
              </a:stretch>
            </p:blipFill>
            <p:spPr>
              <a:xfrm>
                <a:off x="0" y="-1"/>
                <a:ext cx="2642661" cy="54755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59" name="Life…"/>
              <p:cNvSpPr txBox="1"/>
              <p:nvPr/>
            </p:nvSpPr>
            <p:spPr>
              <a:xfrm>
                <a:off x="486737" y="2538950"/>
                <a:ext cx="1669136" cy="7792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b="1" sz="2200">
                    <a:solidFill>
                      <a:srgbClr val="FE9301"/>
                    </a:solidFill>
                    <a:latin typeface="+mj-lt"/>
                    <a:ea typeface="+mj-ea"/>
                    <a:cs typeface="+mj-cs"/>
                    <a:sym typeface="Helvetica Neue"/>
                  </a:defRPr>
                </a:pPr>
                <a:r>
                  <a:t>Life</a:t>
                </a:r>
              </a:p>
              <a:p>
                <a:pPr>
                  <a:defRPr b="1" sz="2200">
                    <a:solidFill>
                      <a:srgbClr val="FE9301"/>
                    </a:solidFill>
                    <a:latin typeface="+mj-lt"/>
                    <a:ea typeface="+mj-ea"/>
                    <a:cs typeface="+mj-cs"/>
                    <a:sym typeface="Helvetica Neue"/>
                  </a:defRPr>
                </a:pPr>
                <a:r>
                  <a:t>Tracking</a:t>
                </a:r>
              </a:p>
            </p:txBody>
          </p:sp>
        </p:grpSp>
        <p:grpSp>
          <p:nvGrpSpPr>
            <p:cNvPr id="363" name="해당 Geohash에…"/>
            <p:cNvGrpSpPr/>
            <p:nvPr/>
          </p:nvGrpSpPr>
          <p:grpSpPr>
            <a:xfrm>
              <a:off x="66020" y="776078"/>
              <a:ext cx="2510619" cy="1475814"/>
              <a:chOff x="0" y="0"/>
              <a:chExt cx="2510618" cy="1475813"/>
            </a:xfrm>
          </p:grpSpPr>
          <p:sp>
            <p:nvSpPr>
              <p:cNvPr id="361" name="직사각형"/>
              <p:cNvSpPr/>
              <p:nvPr/>
            </p:nvSpPr>
            <p:spPr>
              <a:xfrm>
                <a:off x="-1" y="-1"/>
                <a:ext cx="2510620" cy="1475815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FE930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1800"/>
                </a:pPr>
              </a:p>
            </p:txBody>
          </p:sp>
          <p:sp>
            <p:nvSpPr>
              <p:cNvPr id="362" name="해당 Geohash에…"/>
              <p:cNvSpPr txBox="1"/>
              <p:nvPr/>
            </p:nvSpPr>
            <p:spPr>
              <a:xfrm>
                <a:off x="-1" y="233296"/>
                <a:ext cx="2510620" cy="10092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sz="1800"/>
                </a:pPr>
                <a:r>
                  <a:t>해당 Geohash에</a:t>
                </a:r>
              </a:p>
              <a:p>
                <a:pPr>
                  <a:defRPr sz="1800"/>
                </a:pPr>
                <a:r>
                  <a:t>포함된 위치정보</a:t>
                </a:r>
              </a:p>
              <a:p>
                <a:pPr>
                  <a:defRPr sz="1800"/>
                </a:pPr>
                <a:r>
                  <a:t>JSON Data</a:t>
                </a:r>
              </a:p>
            </p:txBody>
          </p:sp>
        </p:grpSp>
      </p:grpSp>
      <p:grpSp>
        <p:nvGrpSpPr>
          <p:cNvPr id="369" name="ex) 지하철역, 공원…"/>
          <p:cNvGrpSpPr/>
          <p:nvPr/>
        </p:nvGrpSpPr>
        <p:grpSpPr>
          <a:xfrm>
            <a:off x="1449222" y="4537009"/>
            <a:ext cx="3185239" cy="1599149"/>
            <a:chOff x="0" y="0"/>
            <a:chExt cx="3185237" cy="1599147"/>
          </a:xfrm>
        </p:grpSpPr>
        <p:grpSp>
          <p:nvGrpSpPr>
            <p:cNvPr id="367" name="ex) 지하철역, 공원…"/>
            <p:cNvGrpSpPr/>
            <p:nvPr/>
          </p:nvGrpSpPr>
          <p:grpSpPr>
            <a:xfrm>
              <a:off x="38100" y="38100"/>
              <a:ext cx="3147138" cy="1522948"/>
              <a:chOff x="0" y="0"/>
              <a:chExt cx="3147137" cy="1522947"/>
            </a:xfrm>
          </p:grpSpPr>
          <p:sp>
            <p:nvSpPr>
              <p:cNvPr id="365" name="직사각형"/>
              <p:cNvSpPr/>
              <p:nvPr/>
            </p:nvSpPr>
            <p:spPr>
              <a:xfrm>
                <a:off x="-1" y="-1"/>
                <a:ext cx="2642659" cy="152294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defRPr sz="1800"/>
                </a:pPr>
              </a:p>
            </p:txBody>
          </p:sp>
          <p:sp>
            <p:nvSpPr>
              <p:cNvPr id="366" name="ex) 지하철역, 공원…"/>
              <p:cNvSpPr txBox="1"/>
              <p:nvPr/>
            </p:nvSpPr>
            <p:spPr>
              <a:xfrm>
                <a:off x="-1" y="286873"/>
                <a:ext cx="3147139" cy="949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 indent="50800" algn="l">
                  <a:defRPr sz="1700"/>
                </a:pPr>
                <a:r>
                  <a:t>ex) 지하철역, 공원</a:t>
                </a:r>
              </a:p>
              <a:p>
                <a:pPr indent="50800" algn="l">
                  <a:defRPr sz="1700"/>
                </a:pPr>
                <a:r>
                  <a:t>이름, 유형, 공간을 이루는</a:t>
                </a:r>
              </a:p>
              <a:p>
                <a:pPr indent="50800" algn="l">
                  <a:defRPr sz="1700"/>
                </a:pPr>
                <a:r>
                  <a:t>좌표값 등의 정보 포함</a:t>
                </a:r>
              </a:p>
            </p:txBody>
          </p:sp>
        </p:grpSp>
        <p:pic>
          <p:nvPicPr>
            <p:cNvPr id="368" name="ex) 지하철역, 공원…" descr="ex) 지하철역, 공원…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2718858" cy="15991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70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31397" y="6436423"/>
            <a:ext cx="2933476" cy="928689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</p:pic>
      <p:sp>
        <p:nvSpPr>
          <p:cNvPr id="371" name="선"/>
          <p:cNvSpPr/>
          <p:nvPr/>
        </p:nvSpPr>
        <p:spPr>
          <a:xfrm>
            <a:off x="2798134" y="6127174"/>
            <a:ext cx="2" cy="260254"/>
          </a:xfrm>
          <a:prstGeom prst="line">
            <a:avLst/>
          </a:prstGeom>
          <a:ln w="25400">
            <a:solidFill>
              <a:srgbClr val="FE9301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2" name="화살표"/>
          <p:cNvSpPr/>
          <p:nvPr/>
        </p:nvSpPr>
        <p:spPr>
          <a:xfrm>
            <a:off x="5105572" y="5983966"/>
            <a:ext cx="2031828" cy="1002300"/>
          </a:xfrm>
          <a:prstGeom prst="rightArrow">
            <a:avLst>
              <a:gd name="adj1" fmla="val 32000"/>
              <a:gd name="adj2" fmla="val 81094"/>
            </a:avLst>
          </a:prstGeom>
          <a:solidFill>
            <a:srgbClr val="F7B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373" name="realm이란?…"/>
          <p:cNvSpPr txBox="1"/>
          <p:nvPr>
            <p:ph type="body" sz="quarter" idx="4294967295"/>
          </p:nvPr>
        </p:nvSpPr>
        <p:spPr>
          <a:xfrm>
            <a:off x="1268084" y="7515042"/>
            <a:ext cx="4158534" cy="2014809"/>
          </a:xfrm>
          <a:prstGeom prst="rect">
            <a:avLst/>
          </a:prstGeom>
          <a:solidFill>
            <a:srgbClr val="FFFFFF"/>
          </a:solidFill>
          <a:ln w="38100">
            <a:solidFill>
              <a:srgbClr val="000000"/>
            </a:solidFill>
          </a:ln>
        </p:spPr>
        <p:txBody>
          <a:bodyPr anchor="t"/>
          <a:lstStyle/>
          <a:p>
            <a:pPr marL="0" indent="0">
              <a:buSzTx/>
              <a:buNone/>
              <a:defRPr u="sng">
                <a:solidFill>
                  <a:schemeClr val="accent1"/>
                </a:solidFill>
                <a:latin typeface="Iowan Old Style"/>
                <a:ea typeface="Iowan Old Style"/>
                <a:cs typeface="Iowan Old Style"/>
                <a:sym typeface="Iowan Old Style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7" invalidUrl="" action="" tgtFrame="" tooltip="" history="1" highlightClick="0" endSnd="0"/>
              </a:rPr>
              <a:t>realm이란?</a:t>
            </a:r>
          </a:p>
          <a:p>
            <a:pPr marL="0" indent="0">
              <a:spcBef>
                <a:spcPts val="0"/>
              </a:spcBef>
              <a:buSzTx/>
              <a:buNone/>
              <a:defRPr sz="1700">
                <a:solidFill>
                  <a:schemeClr val="accent1"/>
                </a:solidFill>
                <a:latin typeface="Iowan Old Style"/>
                <a:ea typeface="Iowan Old Style"/>
                <a:cs typeface="Iowan Old Style"/>
                <a:sym typeface="Iowan Old Style"/>
              </a:defRPr>
            </a:pPr>
          </a:p>
          <a:p>
            <a:pPr marL="0" indent="0">
              <a:spcBef>
                <a:spcPts val="100"/>
              </a:spcBef>
              <a:buSzTx/>
              <a:buNone/>
              <a:defRPr sz="2200">
                <a:latin typeface="Iowan Old Style"/>
                <a:ea typeface="Iowan Old Style"/>
                <a:cs typeface="Iowan Old Style"/>
                <a:sym typeface="Iowan Old Style"/>
              </a:defRPr>
            </a:pPr>
            <a:r>
              <a:t>오픈소스로 모바일에 최적화된 </a:t>
            </a:r>
          </a:p>
          <a:p>
            <a:pPr marL="0" indent="0">
              <a:spcBef>
                <a:spcPts val="100"/>
              </a:spcBef>
              <a:buSzTx/>
              <a:buNone/>
              <a:defRPr sz="2200">
                <a:latin typeface="Iowan Old Style"/>
                <a:ea typeface="Iowan Old Style"/>
                <a:cs typeface="Iowan Old Style"/>
                <a:sym typeface="Iowan Old Style"/>
              </a:defRPr>
            </a:pPr>
            <a:r>
              <a:t>데이터베이스 라이브러리이다.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9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376" name="프로젝트 수행과정"/>
          <p:cNvSpPr txBox="1"/>
          <p:nvPr/>
        </p:nvSpPr>
        <p:spPr>
          <a:xfrm>
            <a:off x="771179" y="298067"/>
            <a:ext cx="5565610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프로젝트 수행과정</a:t>
            </a:r>
          </a:p>
        </p:txBody>
      </p:sp>
      <p:pic>
        <p:nvPicPr>
          <p:cNvPr id="377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Test 어플리케이션 구현 : 서버 통신과 RealmDB"/>
          <p:cNvSpPr txBox="1"/>
          <p:nvPr/>
        </p:nvSpPr>
        <p:spPr>
          <a:xfrm>
            <a:off x="1247933" y="2600383"/>
            <a:ext cx="6860376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Test 어플리케이션 구현 : 서버 통신과 RealmDB</a:t>
            </a:r>
          </a:p>
        </p:txBody>
      </p:sp>
      <p:sp>
        <p:nvSpPr>
          <p:cNvPr id="379" name="2 단계"/>
          <p:cNvSpPr txBox="1"/>
          <p:nvPr/>
        </p:nvSpPr>
        <p:spPr>
          <a:xfrm>
            <a:off x="873614" y="1965112"/>
            <a:ext cx="1172465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2 단계</a:t>
            </a:r>
          </a:p>
        </p:txBody>
      </p:sp>
      <p:sp>
        <p:nvSpPr>
          <p:cNvPr id="380" name="화살표"/>
          <p:cNvSpPr/>
          <p:nvPr/>
        </p:nvSpPr>
        <p:spPr>
          <a:xfrm>
            <a:off x="5105572" y="5983966"/>
            <a:ext cx="2031828" cy="1002300"/>
          </a:xfrm>
          <a:prstGeom prst="rightArrow">
            <a:avLst>
              <a:gd name="adj1" fmla="val 32000"/>
              <a:gd name="adj2" fmla="val 81094"/>
            </a:avLst>
          </a:prstGeom>
          <a:solidFill>
            <a:srgbClr val="F7B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grpSp>
        <p:nvGrpSpPr>
          <p:cNvPr id="384" name="그룹"/>
          <p:cNvGrpSpPr/>
          <p:nvPr/>
        </p:nvGrpSpPr>
        <p:grpSpPr>
          <a:xfrm>
            <a:off x="1468272" y="3854094"/>
            <a:ext cx="2642661" cy="5475588"/>
            <a:chOff x="0" y="0"/>
            <a:chExt cx="2642659" cy="5475587"/>
          </a:xfrm>
        </p:grpSpPr>
        <p:sp>
          <p:nvSpPr>
            <p:cNvPr id="381" name="직사각형"/>
            <p:cNvSpPr/>
            <p:nvPr/>
          </p:nvSpPr>
          <p:spPr>
            <a:xfrm>
              <a:off x="101252" y="460466"/>
              <a:ext cx="2440107" cy="4422206"/>
            </a:xfrm>
            <a:prstGeom prst="rect">
              <a:avLst/>
            </a:prstGeom>
            <a:solidFill>
              <a:srgbClr val="1E394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1E394C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pic>
          <p:nvPicPr>
            <p:cNvPr id="382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0" y="-1"/>
              <a:ext cx="2642660" cy="54755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3" name="Life…"/>
            <p:cNvSpPr txBox="1"/>
            <p:nvPr/>
          </p:nvSpPr>
          <p:spPr>
            <a:xfrm>
              <a:off x="486737" y="2538950"/>
              <a:ext cx="1669135" cy="779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b="1" sz="2200">
                  <a:solidFill>
                    <a:srgbClr val="FE9301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t>Life</a:t>
              </a:r>
            </a:p>
            <a:p>
              <a:pPr>
                <a:defRPr b="1" sz="2200">
                  <a:solidFill>
                    <a:srgbClr val="FE9301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t>Tracking</a:t>
              </a:r>
            </a:p>
          </p:txBody>
        </p:sp>
      </p:grpSp>
      <p:grpSp>
        <p:nvGrpSpPr>
          <p:cNvPr id="387" name="그룹"/>
          <p:cNvGrpSpPr/>
          <p:nvPr/>
        </p:nvGrpSpPr>
        <p:grpSpPr>
          <a:xfrm>
            <a:off x="7983955" y="4088336"/>
            <a:ext cx="4196636" cy="4347712"/>
            <a:chOff x="0" y="0"/>
            <a:chExt cx="4196634" cy="4347710"/>
          </a:xfrm>
        </p:grpSpPr>
        <p:pic>
          <p:nvPicPr>
            <p:cNvPr id="385" name="스크린샷 2018-05-25 오전 8.57.29.png" descr="스크린샷 2018-05-25 오전 8.57.29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50954"/>
            <a:stretch>
              <a:fillRect/>
            </a:stretch>
          </p:blipFill>
          <p:spPr>
            <a:xfrm>
              <a:off x="228203" y="1014193"/>
              <a:ext cx="3790805" cy="33328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6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7744" t="14880" r="24303" b="50000"/>
            <a:stretch>
              <a:fillRect/>
            </a:stretch>
          </p:blipFill>
          <p:spPr>
            <a:xfrm>
              <a:off x="-1" y="-1"/>
              <a:ext cx="4196636" cy="43477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90" name="디바이스에서 측정한…"/>
          <p:cNvGrpSpPr/>
          <p:nvPr/>
        </p:nvGrpSpPr>
        <p:grpSpPr>
          <a:xfrm>
            <a:off x="1593372" y="5078393"/>
            <a:ext cx="2392461" cy="1193439"/>
            <a:chOff x="0" y="0"/>
            <a:chExt cx="2392459" cy="1193438"/>
          </a:xfrm>
        </p:grpSpPr>
        <p:sp>
          <p:nvSpPr>
            <p:cNvPr id="388" name="직사각형"/>
            <p:cNvSpPr/>
            <p:nvPr/>
          </p:nvSpPr>
          <p:spPr>
            <a:xfrm>
              <a:off x="0" y="-1"/>
              <a:ext cx="2392460" cy="119344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E930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389" name="디바이스에서 측정한…"/>
            <p:cNvSpPr txBox="1"/>
            <p:nvPr/>
          </p:nvSpPr>
          <p:spPr>
            <a:xfrm>
              <a:off x="0" y="238159"/>
              <a:ext cx="2392460" cy="7171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800"/>
              </a:pPr>
              <a:r>
                <a:t>디바이스에서 측정한</a:t>
              </a:r>
            </a:p>
            <a:p>
              <a:pPr>
                <a:defRPr sz="1800"/>
              </a:pPr>
              <a:r>
                <a:t> 사용자의 위치 좌표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393" name="프로젝트 수행과정"/>
          <p:cNvSpPr txBox="1"/>
          <p:nvPr/>
        </p:nvSpPr>
        <p:spPr>
          <a:xfrm>
            <a:off x="771179" y="298067"/>
            <a:ext cx="5565610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프로젝트 수행과정</a:t>
            </a:r>
          </a:p>
        </p:txBody>
      </p:sp>
      <p:pic>
        <p:nvPicPr>
          <p:cNvPr id="394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프로토타입 어플리케이션 구현 : 에너지 사용 최적화 및 혜택 제시"/>
          <p:cNvSpPr txBox="1"/>
          <p:nvPr/>
        </p:nvSpPr>
        <p:spPr>
          <a:xfrm>
            <a:off x="1247933" y="2600383"/>
            <a:ext cx="7849976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프로토타입 어플리케이션 구현 : 에너지 사용 최적화 및 혜택 제시</a:t>
            </a:r>
          </a:p>
        </p:txBody>
      </p:sp>
      <p:sp>
        <p:nvSpPr>
          <p:cNvPr id="396" name="3 단계"/>
          <p:cNvSpPr txBox="1"/>
          <p:nvPr/>
        </p:nvSpPr>
        <p:spPr>
          <a:xfrm>
            <a:off x="873614" y="1965112"/>
            <a:ext cx="1172465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3 단계</a:t>
            </a:r>
          </a:p>
        </p:txBody>
      </p:sp>
      <p:grpSp>
        <p:nvGrpSpPr>
          <p:cNvPr id="399" name="디바이스에서 실행 후 배터리 사용량 체크…"/>
          <p:cNvGrpSpPr/>
          <p:nvPr/>
        </p:nvGrpSpPr>
        <p:grpSpPr>
          <a:xfrm>
            <a:off x="4210401" y="7268998"/>
            <a:ext cx="2522143" cy="2364187"/>
            <a:chOff x="0" y="0"/>
            <a:chExt cx="2522142" cy="2364185"/>
          </a:xfrm>
        </p:grpSpPr>
        <p:sp>
          <p:nvSpPr>
            <p:cNvPr id="397" name="도형"/>
            <p:cNvSpPr/>
            <p:nvPr/>
          </p:nvSpPr>
          <p:spPr>
            <a:xfrm>
              <a:off x="-1" y="0"/>
              <a:ext cx="2522143" cy="2364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525" y="0"/>
                  </a:moveTo>
                  <a:cubicBezTo>
                    <a:pt x="3254" y="0"/>
                    <a:pt x="3035" y="233"/>
                    <a:pt x="3035" y="522"/>
                  </a:cubicBezTo>
                  <a:lnTo>
                    <a:pt x="3035" y="11447"/>
                  </a:lnTo>
                  <a:lnTo>
                    <a:pt x="0" y="12495"/>
                  </a:lnTo>
                  <a:lnTo>
                    <a:pt x="3035" y="13543"/>
                  </a:lnTo>
                  <a:lnTo>
                    <a:pt x="3035" y="21078"/>
                  </a:lnTo>
                  <a:cubicBezTo>
                    <a:pt x="3035" y="21367"/>
                    <a:pt x="3254" y="21600"/>
                    <a:pt x="3525" y="21600"/>
                  </a:cubicBezTo>
                  <a:lnTo>
                    <a:pt x="21111" y="21600"/>
                  </a:lnTo>
                  <a:cubicBezTo>
                    <a:pt x="21382" y="21600"/>
                    <a:pt x="21600" y="21367"/>
                    <a:pt x="21600" y="21078"/>
                  </a:cubicBezTo>
                  <a:lnTo>
                    <a:pt x="21600" y="522"/>
                  </a:lnTo>
                  <a:cubicBezTo>
                    <a:pt x="21600" y="233"/>
                    <a:pt x="21382" y="0"/>
                    <a:pt x="21111" y="0"/>
                  </a:cubicBezTo>
                  <a:lnTo>
                    <a:pt x="3525" y="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F26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398" name="디바이스에서 실행 후 배터리 사용량 체크…"/>
            <p:cNvSpPr txBox="1"/>
            <p:nvPr/>
          </p:nvSpPr>
          <p:spPr>
            <a:xfrm>
              <a:off x="363140" y="258156"/>
              <a:ext cx="2159002" cy="18478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디바이스에서 실행 후 배터리 사용량 체크</a:t>
              </a:r>
            </a:p>
            <a:p>
              <a:pPr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  <a:p>
              <a:pPr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최대 1% 이하 사용비율로 유지시키는 것이 목표!</a:t>
              </a:r>
            </a:p>
          </p:txBody>
        </p:sp>
      </p:grpSp>
      <p:grpSp>
        <p:nvGrpSpPr>
          <p:cNvPr id="403" name="그룹"/>
          <p:cNvGrpSpPr/>
          <p:nvPr/>
        </p:nvGrpSpPr>
        <p:grpSpPr>
          <a:xfrm>
            <a:off x="1467373" y="3838517"/>
            <a:ext cx="2656084" cy="5503402"/>
            <a:chOff x="0" y="0"/>
            <a:chExt cx="2656083" cy="5503400"/>
          </a:xfrm>
        </p:grpSpPr>
        <p:pic>
          <p:nvPicPr>
            <p:cNvPr id="400" name="IMG_0627.PNG" descr="IMG_0627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56334" y="654440"/>
              <a:ext cx="2388032" cy="42453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1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0" y="-1"/>
              <a:ext cx="2656084" cy="55034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2" name="직사각형"/>
            <p:cNvSpPr/>
            <p:nvPr/>
          </p:nvSpPr>
          <p:spPr>
            <a:xfrm>
              <a:off x="21629" y="4463541"/>
              <a:ext cx="2612633" cy="391114"/>
            </a:xfrm>
            <a:prstGeom prst="rect">
              <a:avLst/>
            </a:prstGeom>
            <a:noFill/>
            <a:ln w="38100" cap="flat">
              <a:solidFill>
                <a:srgbClr val="FF26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</p:grpSp>
      <p:sp>
        <p:nvSpPr>
          <p:cNvPr id="404" name="화살표"/>
          <p:cNvSpPr/>
          <p:nvPr/>
        </p:nvSpPr>
        <p:spPr>
          <a:xfrm>
            <a:off x="5105572" y="5983966"/>
            <a:ext cx="2031828" cy="1002300"/>
          </a:xfrm>
          <a:prstGeom prst="rightArrow">
            <a:avLst>
              <a:gd name="adj1" fmla="val 32000"/>
              <a:gd name="adj2" fmla="val 81094"/>
            </a:avLst>
          </a:prstGeom>
          <a:solidFill>
            <a:srgbClr val="F7B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grpSp>
        <p:nvGrpSpPr>
          <p:cNvPr id="407" name="그룹"/>
          <p:cNvGrpSpPr/>
          <p:nvPr/>
        </p:nvGrpSpPr>
        <p:grpSpPr>
          <a:xfrm>
            <a:off x="7983955" y="4088336"/>
            <a:ext cx="4196636" cy="4347712"/>
            <a:chOff x="0" y="0"/>
            <a:chExt cx="4196634" cy="4347710"/>
          </a:xfrm>
        </p:grpSpPr>
        <p:pic>
          <p:nvPicPr>
            <p:cNvPr id="405" name="스크린샷 2018-05-25 오전 5.41.01.png" descr="스크린샷 2018-05-25 오전 5.41.01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0" b="50032"/>
            <a:stretch>
              <a:fillRect/>
            </a:stretch>
          </p:blipFill>
          <p:spPr>
            <a:xfrm>
              <a:off x="245070" y="1031347"/>
              <a:ext cx="3757071" cy="33128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6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7744" t="14880" r="24303" b="50000"/>
            <a:stretch>
              <a:fillRect/>
            </a:stretch>
          </p:blipFill>
          <p:spPr>
            <a:xfrm>
              <a:off x="-1" y="-1"/>
              <a:ext cx="4196636" cy="43477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08" name="직사각형"/>
          <p:cNvSpPr/>
          <p:nvPr/>
        </p:nvSpPr>
        <p:spPr>
          <a:xfrm>
            <a:off x="8403483" y="5652591"/>
            <a:ext cx="2547543" cy="460961"/>
          </a:xfrm>
          <a:prstGeom prst="rect">
            <a:avLst/>
          </a:prstGeom>
          <a:ln w="38100">
            <a:solidFill>
              <a:srgbClr val="EE230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grpSp>
        <p:nvGrpSpPr>
          <p:cNvPr id="411" name="위치 센서…"/>
          <p:cNvGrpSpPr/>
          <p:nvPr/>
        </p:nvGrpSpPr>
        <p:grpSpPr>
          <a:xfrm>
            <a:off x="292395" y="3287819"/>
            <a:ext cx="1981030" cy="1981029"/>
            <a:chOff x="0" y="0"/>
            <a:chExt cx="1981028" cy="1981028"/>
          </a:xfrm>
        </p:grpSpPr>
        <p:sp>
          <p:nvSpPr>
            <p:cNvPr id="409" name="원"/>
            <p:cNvSpPr/>
            <p:nvPr/>
          </p:nvSpPr>
          <p:spPr>
            <a:xfrm>
              <a:off x="-1" y="-1"/>
              <a:ext cx="1981030" cy="1981030"/>
            </a:xfrm>
            <a:prstGeom prst="ellipse">
              <a:avLst/>
            </a:prstGeom>
            <a:solidFill>
              <a:srgbClr val="FE9301"/>
            </a:solidFill>
            <a:ln w="50800" cap="flat">
              <a:solidFill>
                <a:srgbClr val="FE930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0" name="위치 센서…"/>
            <p:cNvSpPr txBox="1"/>
            <p:nvPr/>
          </p:nvSpPr>
          <p:spPr>
            <a:xfrm>
              <a:off x="290114" y="577674"/>
              <a:ext cx="1400799" cy="825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  <a:r>
                <a:t>위치 센서 </a:t>
              </a:r>
            </a:p>
            <a:p>
              <a:pPr>
                <a:defRPr sz="2200">
                  <a:solidFill>
                    <a:srgbClr val="FFFFFF"/>
                  </a:solidFill>
                </a:defRPr>
              </a:pPr>
              <a:r>
                <a:t>주기 설정</a:t>
              </a:r>
            </a:p>
          </p:txBody>
        </p:sp>
      </p:grpSp>
      <p:grpSp>
        <p:nvGrpSpPr>
          <p:cNvPr id="414" name="조건 충족시…"/>
          <p:cNvGrpSpPr/>
          <p:nvPr/>
        </p:nvGrpSpPr>
        <p:grpSpPr>
          <a:xfrm>
            <a:off x="3391525" y="3287819"/>
            <a:ext cx="1981029" cy="1981029"/>
            <a:chOff x="0" y="0"/>
            <a:chExt cx="1981028" cy="1981028"/>
          </a:xfrm>
        </p:grpSpPr>
        <p:sp>
          <p:nvSpPr>
            <p:cNvPr id="412" name="원"/>
            <p:cNvSpPr/>
            <p:nvPr/>
          </p:nvSpPr>
          <p:spPr>
            <a:xfrm>
              <a:off x="-1" y="-1"/>
              <a:ext cx="1981030" cy="1981030"/>
            </a:xfrm>
            <a:prstGeom prst="ellipse">
              <a:avLst/>
            </a:prstGeom>
            <a:solidFill>
              <a:srgbClr val="FE9301"/>
            </a:solidFill>
            <a:ln w="50800" cap="flat">
              <a:solidFill>
                <a:srgbClr val="FE930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3" name="조건 충족시…"/>
            <p:cNvSpPr txBox="1"/>
            <p:nvPr/>
          </p:nvSpPr>
          <p:spPr>
            <a:xfrm>
              <a:off x="290114" y="426144"/>
              <a:ext cx="1400799" cy="1128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2100">
                  <a:solidFill>
                    <a:srgbClr val="FFFFFF"/>
                  </a:solidFill>
                </a:defRPr>
              </a:pPr>
              <a:r>
                <a:t>조건 충족시</a:t>
              </a:r>
            </a:p>
            <a:p>
              <a:pPr>
                <a:defRPr sz="2100">
                  <a:solidFill>
                    <a:srgbClr val="FFFFFF"/>
                  </a:solidFill>
                </a:defRPr>
              </a:pPr>
              <a:r>
                <a:t>위치 센서 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2"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11" grpId="1"/>
      <p:bldP build="whole" bldLvl="1" animBg="1" rev="0" advAuto="0" spid="414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417" name="결 과 물"/>
          <p:cNvSpPr txBox="1"/>
          <p:nvPr/>
        </p:nvSpPr>
        <p:spPr>
          <a:xfrm>
            <a:off x="771178" y="298067"/>
            <a:ext cx="2747479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결 과 물</a:t>
            </a:r>
          </a:p>
        </p:txBody>
      </p:sp>
      <p:pic>
        <p:nvPicPr>
          <p:cNvPr id="418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1" name="그룹"/>
          <p:cNvGrpSpPr/>
          <p:nvPr/>
        </p:nvGrpSpPr>
        <p:grpSpPr>
          <a:xfrm>
            <a:off x="952718" y="3221930"/>
            <a:ext cx="3001898" cy="6219926"/>
            <a:chOff x="0" y="0"/>
            <a:chExt cx="3001897" cy="6219924"/>
          </a:xfrm>
        </p:grpSpPr>
        <p:pic>
          <p:nvPicPr>
            <p:cNvPr id="419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-2" y="-1"/>
              <a:ext cx="3001899" cy="62199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0" name="IMG_0629.PNG" descr="IMG_0629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6235" y="749959"/>
              <a:ext cx="2629182" cy="46740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22" name="Foreground"/>
          <p:cNvSpPr txBox="1"/>
          <p:nvPr/>
        </p:nvSpPr>
        <p:spPr>
          <a:xfrm>
            <a:off x="873613" y="1980925"/>
            <a:ext cx="2292830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Foreground</a:t>
            </a:r>
          </a:p>
        </p:txBody>
      </p:sp>
      <p:sp>
        <p:nvSpPr>
          <p:cNvPr id="423" name="기능에 필요한 다양한 수치들을 시각화 목적"/>
          <p:cNvSpPr txBox="1"/>
          <p:nvPr/>
        </p:nvSpPr>
        <p:spPr>
          <a:xfrm>
            <a:off x="1247933" y="2600383"/>
            <a:ext cx="7849976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기능에 필요한 다양한 수치들을 시각화 목적</a:t>
            </a:r>
          </a:p>
        </p:txBody>
      </p:sp>
      <p:sp>
        <p:nvSpPr>
          <p:cNvPr id="424" name="1️⃣ 사용자(디바이스) 위치를 나타내는    위치좌표값 : longitude, latitude…"/>
          <p:cNvSpPr txBox="1"/>
          <p:nvPr/>
        </p:nvSpPr>
        <p:spPr>
          <a:xfrm>
            <a:off x="5106580" y="3562292"/>
            <a:ext cx="6411630" cy="5161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l" defTabSz="914400">
              <a:defRPr sz="29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1. 사용자(디바이스) 위치를 나타내는 </a:t>
            </a:r>
          </a:p>
          <a:p>
            <a:pPr algn="l" defTabSz="914400">
              <a:defRPr sz="29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위치좌표값 : longitude, latitude</a:t>
            </a:r>
          </a:p>
          <a:p>
            <a:pPr algn="l" defTabSz="914400">
              <a:defRPr sz="2900">
                <a:latin typeface="맑은 고딕"/>
                <a:ea typeface="맑은 고딕"/>
                <a:cs typeface="맑은 고딕"/>
                <a:sym typeface="맑은 고딕"/>
              </a:defRPr>
            </a:pPr>
          </a:p>
          <a:p>
            <a:pPr algn="l" defTabSz="914400">
              <a:defRPr sz="29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2. 해당 좌표에 해당하는 Geohash구역</a:t>
            </a:r>
          </a:p>
          <a:p>
            <a:pPr algn="l" defTabSz="914400">
              <a:defRPr sz="2900">
                <a:latin typeface="맑은 고딕"/>
                <a:ea typeface="맑은 고딕"/>
                <a:cs typeface="맑은 고딕"/>
                <a:sym typeface="맑은 고딕"/>
              </a:defRPr>
            </a:pPr>
          </a:p>
          <a:p>
            <a:pPr algn="l" defTabSz="914400">
              <a:defRPr sz="29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3. 특정 공간에 진입을 알리는 Bool</a:t>
            </a:r>
          </a:p>
          <a:p>
            <a:pPr algn="l" defTabSz="914400">
              <a:defRPr sz="2900">
                <a:latin typeface="맑은 고딕"/>
                <a:ea typeface="맑은 고딕"/>
                <a:cs typeface="맑은 고딕"/>
                <a:sym typeface="맑은 고딕"/>
              </a:defRPr>
            </a:pPr>
          </a:p>
          <a:p>
            <a:pPr algn="l" defTabSz="914400">
              <a:defRPr sz="29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4. 해당 위치좌표의 오차범위(정확도)</a:t>
            </a:r>
          </a:p>
          <a:p>
            <a:pPr algn="l" defTabSz="914400">
              <a:defRPr sz="2900">
                <a:latin typeface="맑은 고딕"/>
                <a:ea typeface="맑은 고딕"/>
                <a:cs typeface="맑은 고딕"/>
                <a:sym typeface="맑은 고딕"/>
              </a:defRPr>
            </a:pPr>
          </a:p>
          <a:p>
            <a:pPr algn="l" defTabSz="914400">
              <a:defRPr sz="29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5. 디바이스에 저장된 RealmDB를 보는 </a:t>
            </a:r>
          </a:p>
          <a:p>
            <a:pPr algn="l" defTabSz="914400">
              <a:defRPr sz="29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화면으로 넘어가는 버튼</a:t>
            </a:r>
          </a:p>
        </p:txBody>
      </p:sp>
      <p:sp>
        <p:nvSpPr>
          <p:cNvPr id="425" name="1️⃣"/>
          <p:cNvSpPr txBox="1"/>
          <p:nvPr/>
        </p:nvSpPr>
        <p:spPr>
          <a:xfrm>
            <a:off x="1428188" y="4709007"/>
            <a:ext cx="1716610" cy="596901"/>
          </a:xfrm>
          <a:prstGeom prst="rect">
            <a:avLst/>
          </a:prstGeom>
          <a:ln w="25400">
            <a:solidFill>
              <a:srgbClr val="EE230C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 defTabSz="914400">
              <a:defRPr sz="13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>
                <a:solidFill>
                  <a:srgbClr val="FF2600"/>
                </a:solidFill>
              </a:rPr>
              <a:t>1.</a:t>
            </a:r>
            <a:r>
              <a:rPr sz="3100"/>
              <a:t> </a:t>
            </a:r>
          </a:p>
        </p:txBody>
      </p:sp>
      <p:sp>
        <p:nvSpPr>
          <p:cNvPr id="426" name="2️⃣"/>
          <p:cNvSpPr txBox="1"/>
          <p:nvPr/>
        </p:nvSpPr>
        <p:spPr>
          <a:xfrm>
            <a:off x="1428188" y="5339587"/>
            <a:ext cx="1716610" cy="330201"/>
          </a:xfrm>
          <a:prstGeom prst="rect">
            <a:avLst/>
          </a:prstGeom>
          <a:ln w="25400">
            <a:solidFill>
              <a:srgbClr val="EE230C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914400">
              <a:defRPr sz="1300">
                <a:solidFill>
                  <a:srgbClr val="FF2600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2.</a:t>
            </a:r>
          </a:p>
        </p:txBody>
      </p:sp>
      <p:sp>
        <p:nvSpPr>
          <p:cNvPr id="427" name="3️⃣"/>
          <p:cNvSpPr txBox="1"/>
          <p:nvPr/>
        </p:nvSpPr>
        <p:spPr>
          <a:xfrm>
            <a:off x="1428188" y="5733603"/>
            <a:ext cx="1716610" cy="330201"/>
          </a:xfrm>
          <a:prstGeom prst="rect">
            <a:avLst/>
          </a:prstGeom>
          <a:ln w="25400">
            <a:solidFill>
              <a:srgbClr val="EE230C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914400">
              <a:defRPr sz="13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>
                <a:solidFill>
                  <a:srgbClr val="FF2600"/>
                </a:solidFill>
              </a:rPr>
              <a:t>3.</a:t>
            </a:r>
            <a:r>
              <a:t> </a:t>
            </a:r>
          </a:p>
        </p:txBody>
      </p:sp>
      <p:sp>
        <p:nvSpPr>
          <p:cNvPr id="428" name="4️⃣"/>
          <p:cNvSpPr txBox="1"/>
          <p:nvPr/>
        </p:nvSpPr>
        <p:spPr>
          <a:xfrm>
            <a:off x="1428188" y="6141393"/>
            <a:ext cx="1716610" cy="330201"/>
          </a:xfrm>
          <a:prstGeom prst="rect">
            <a:avLst/>
          </a:prstGeom>
          <a:ln w="25400">
            <a:solidFill>
              <a:srgbClr val="EE230C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914400">
              <a:defRPr sz="13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>
                <a:solidFill>
                  <a:srgbClr val="FF2600"/>
                </a:solidFill>
              </a:rPr>
              <a:t>4.</a:t>
            </a:r>
            <a:r>
              <a:t> </a:t>
            </a:r>
          </a:p>
        </p:txBody>
      </p:sp>
      <p:sp>
        <p:nvSpPr>
          <p:cNvPr id="429" name="5️⃣"/>
          <p:cNvSpPr txBox="1"/>
          <p:nvPr/>
        </p:nvSpPr>
        <p:spPr>
          <a:xfrm>
            <a:off x="1428188" y="7338829"/>
            <a:ext cx="1716610" cy="330201"/>
          </a:xfrm>
          <a:prstGeom prst="rect">
            <a:avLst/>
          </a:prstGeom>
          <a:ln w="25400">
            <a:solidFill>
              <a:srgbClr val="EE230C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914400">
              <a:defRPr sz="13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>
                <a:solidFill>
                  <a:srgbClr val="FF2600"/>
                </a:solidFill>
              </a:rPr>
              <a:t>5.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432" name="결 과 물"/>
          <p:cNvSpPr txBox="1"/>
          <p:nvPr/>
        </p:nvSpPr>
        <p:spPr>
          <a:xfrm>
            <a:off x="771178" y="298067"/>
            <a:ext cx="2747479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결 과 물</a:t>
            </a:r>
          </a:p>
        </p:txBody>
      </p:sp>
      <p:pic>
        <p:nvPicPr>
          <p:cNvPr id="433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36" name="그룹"/>
          <p:cNvGrpSpPr/>
          <p:nvPr/>
        </p:nvGrpSpPr>
        <p:grpSpPr>
          <a:xfrm>
            <a:off x="952718" y="3221931"/>
            <a:ext cx="3001898" cy="6219926"/>
            <a:chOff x="0" y="0"/>
            <a:chExt cx="3001896" cy="6219924"/>
          </a:xfrm>
        </p:grpSpPr>
        <p:pic>
          <p:nvPicPr>
            <p:cNvPr id="434" name="IMG_0630.PNG" descr="IMG_0630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59790" y="739591"/>
              <a:ext cx="2682071" cy="47681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5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0" y="-1"/>
              <a:ext cx="3001897" cy="62199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39" name="그룹"/>
          <p:cNvGrpSpPr/>
          <p:nvPr/>
        </p:nvGrpSpPr>
        <p:grpSpPr>
          <a:xfrm>
            <a:off x="8820322" y="3221931"/>
            <a:ext cx="3001896" cy="6219926"/>
            <a:chOff x="0" y="0"/>
            <a:chExt cx="3001895" cy="6219924"/>
          </a:xfrm>
        </p:grpSpPr>
        <p:pic>
          <p:nvPicPr>
            <p:cNvPr id="437" name="IMG_0631.PNG" descr="IMG_0631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86350" y="757777"/>
              <a:ext cx="2646352" cy="47046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8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0" y="-1"/>
              <a:ext cx="3001896" cy="62199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40" name="Foreground"/>
          <p:cNvSpPr txBox="1"/>
          <p:nvPr/>
        </p:nvSpPr>
        <p:spPr>
          <a:xfrm>
            <a:off x="873613" y="1980925"/>
            <a:ext cx="2292830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Foreground</a:t>
            </a:r>
          </a:p>
        </p:txBody>
      </p:sp>
      <p:sp>
        <p:nvSpPr>
          <p:cNvPr id="441" name="기능에 필요한 다양한 수치들을 시각화 목적"/>
          <p:cNvSpPr txBox="1"/>
          <p:nvPr/>
        </p:nvSpPr>
        <p:spPr>
          <a:xfrm>
            <a:off x="1247933" y="2600383"/>
            <a:ext cx="7849976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기능에 필요한 다양한 수치들을 시각화 목적</a:t>
            </a:r>
          </a:p>
        </p:txBody>
      </p:sp>
      <p:sp>
        <p:nvSpPr>
          <p:cNvPr id="442" name="방문한 Geohash에…"/>
          <p:cNvSpPr txBox="1"/>
          <p:nvPr/>
        </p:nvSpPr>
        <p:spPr>
          <a:xfrm>
            <a:off x="4886521" y="3405890"/>
            <a:ext cx="3001895" cy="1541315"/>
          </a:xfrm>
          <a:prstGeom prst="rect">
            <a:avLst/>
          </a:prstGeom>
          <a:ln w="38100">
            <a:solidFill>
              <a:srgbClr val="F7BA0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2100">
                <a:latin typeface="+mj-lt"/>
                <a:ea typeface="+mj-ea"/>
                <a:cs typeface="+mj-cs"/>
                <a:sym typeface="Helvetica Neue"/>
              </a:defRPr>
            </a:pPr>
            <a:r>
              <a:t>방문한 Geohash에</a:t>
            </a:r>
          </a:p>
          <a:p>
            <a:pPr>
              <a:defRPr b="1" sz="2100">
                <a:latin typeface="+mj-lt"/>
                <a:ea typeface="+mj-ea"/>
                <a:cs typeface="+mj-cs"/>
                <a:sym typeface="Helvetica Neue"/>
              </a:defRPr>
            </a:pPr>
            <a:r>
              <a:t>포함된 모든 위치정보를</a:t>
            </a:r>
          </a:p>
          <a:p>
            <a:pPr>
              <a:defRPr b="1" sz="2100">
                <a:latin typeface="+mj-lt"/>
                <a:ea typeface="+mj-ea"/>
                <a:cs typeface="+mj-cs"/>
                <a:sym typeface="Helvetica Neue"/>
              </a:defRPr>
            </a:pPr>
            <a:r>
              <a:t>이름/방문횟수/유형</a:t>
            </a:r>
          </a:p>
          <a:p>
            <a:pPr>
              <a:defRPr b="1" sz="2100">
                <a:latin typeface="+mj-lt"/>
                <a:ea typeface="+mj-ea"/>
                <a:cs typeface="+mj-cs"/>
                <a:sym typeface="Helvetica Neue"/>
              </a:defRPr>
            </a:pPr>
            <a:r>
              <a:t>순으로 표현</a:t>
            </a:r>
          </a:p>
        </p:txBody>
      </p:sp>
      <p:sp>
        <p:nvSpPr>
          <p:cNvPr id="443" name="방문한 Geohash를…"/>
          <p:cNvSpPr txBox="1"/>
          <p:nvPr/>
        </p:nvSpPr>
        <p:spPr>
          <a:xfrm>
            <a:off x="4886521" y="7500929"/>
            <a:ext cx="3001895" cy="1229871"/>
          </a:xfrm>
          <a:prstGeom prst="rect">
            <a:avLst/>
          </a:prstGeom>
          <a:ln w="38100">
            <a:solidFill>
              <a:srgbClr val="F7BA0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2200">
                <a:latin typeface="+mj-lt"/>
                <a:ea typeface="+mj-ea"/>
                <a:cs typeface="+mj-cs"/>
                <a:sym typeface="Helvetica Neue"/>
              </a:defRPr>
            </a:pPr>
            <a:r>
              <a:t>방문한 Geohash를</a:t>
            </a:r>
          </a:p>
          <a:p>
            <a:pPr>
              <a:defRPr b="1" sz="2200">
                <a:latin typeface="+mj-lt"/>
                <a:ea typeface="+mj-ea"/>
                <a:cs typeface="+mj-cs"/>
                <a:sym typeface="Helvetica Neue"/>
              </a:defRPr>
            </a:pPr>
            <a:r>
              <a:t>Geohash/방문횟수</a:t>
            </a:r>
          </a:p>
          <a:p>
            <a:pPr>
              <a:defRPr b="1" sz="2200">
                <a:latin typeface="+mj-lt"/>
                <a:ea typeface="+mj-ea"/>
                <a:cs typeface="+mj-cs"/>
                <a:sym typeface="Helvetica Neue"/>
              </a:defRPr>
            </a:pPr>
            <a:r>
              <a:t>순으로 표현</a:t>
            </a:r>
          </a:p>
        </p:txBody>
      </p:sp>
      <p:sp>
        <p:nvSpPr>
          <p:cNvPr id="444" name="디바이스 내 realmDB의…"/>
          <p:cNvSpPr txBox="1"/>
          <p:nvPr/>
        </p:nvSpPr>
        <p:spPr>
          <a:xfrm>
            <a:off x="4886521" y="5517695"/>
            <a:ext cx="3001895" cy="1128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2100">
                <a:latin typeface="+mj-lt"/>
                <a:ea typeface="+mj-ea"/>
                <a:cs typeface="+mj-cs"/>
                <a:sym typeface="Helvetica Neue"/>
              </a:defRPr>
            </a:pPr>
            <a:r>
              <a:t>디바이스 내 realmDB의</a:t>
            </a:r>
          </a:p>
          <a:p>
            <a:pPr>
              <a:defRPr b="1" sz="2100">
                <a:latin typeface="+mj-lt"/>
                <a:ea typeface="+mj-ea"/>
                <a:cs typeface="+mj-cs"/>
                <a:sym typeface="Helvetica Neue"/>
              </a:defRPr>
            </a:pPr>
            <a:r>
              <a:t>데이터 자료를 시각화</a:t>
            </a:r>
          </a:p>
          <a:p>
            <a:pPr>
              <a:defRPr b="1" sz="2100">
                <a:latin typeface="+mj-lt"/>
                <a:ea typeface="+mj-ea"/>
                <a:cs typeface="+mj-cs"/>
                <a:sym typeface="Helvetica Neue"/>
              </a:defRPr>
            </a:pPr>
            <a:r>
              <a:t>(TableView)</a:t>
            </a:r>
          </a:p>
        </p:txBody>
      </p:sp>
      <p:sp>
        <p:nvSpPr>
          <p:cNvPr id="445" name="선"/>
          <p:cNvSpPr/>
          <p:nvPr/>
        </p:nvSpPr>
        <p:spPr>
          <a:xfrm flipH="1">
            <a:off x="3941141" y="4176547"/>
            <a:ext cx="939801" cy="2"/>
          </a:xfrm>
          <a:prstGeom prst="line">
            <a:avLst/>
          </a:prstGeom>
          <a:ln w="38100">
            <a:solidFill>
              <a:srgbClr val="F7BA01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6" name="선"/>
          <p:cNvSpPr/>
          <p:nvPr/>
        </p:nvSpPr>
        <p:spPr>
          <a:xfrm>
            <a:off x="7901757" y="8115864"/>
            <a:ext cx="939801" cy="2"/>
          </a:xfrm>
          <a:prstGeom prst="line">
            <a:avLst/>
          </a:prstGeom>
          <a:ln w="38100">
            <a:solidFill>
              <a:srgbClr val="F7BA01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449" name="결 과 물"/>
          <p:cNvSpPr txBox="1"/>
          <p:nvPr/>
        </p:nvSpPr>
        <p:spPr>
          <a:xfrm>
            <a:off x="771178" y="298067"/>
            <a:ext cx="2747479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결 과 물</a:t>
            </a:r>
          </a:p>
        </p:txBody>
      </p:sp>
      <p:pic>
        <p:nvPicPr>
          <p:cNvPr id="450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Background 및 테스트 영상"/>
          <p:cNvSpPr txBox="1"/>
          <p:nvPr/>
        </p:nvSpPr>
        <p:spPr>
          <a:xfrm>
            <a:off x="873614" y="1965112"/>
            <a:ext cx="5272578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Background 및 테스트 영상</a:t>
            </a:r>
          </a:p>
        </p:txBody>
      </p:sp>
      <p:sp>
        <p:nvSpPr>
          <p:cNvPr id="452" name="실제 기능에 사용될 Background버전과 테스트 영상들"/>
          <p:cNvSpPr txBox="1"/>
          <p:nvPr/>
        </p:nvSpPr>
        <p:spPr>
          <a:xfrm>
            <a:off x="1247933" y="2600383"/>
            <a:ext cx="7849976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실제 기능에 사용될 Background버전과 테스트 영상들</a:t>
            </a:r>
          </a:p>
        </p:txBody>
      </p:sp>
      <p:grpSp>
        <p:nvGrpSpPr>
          <p:cNvPr id="455" name="그룹"/>
          <p:cNvGrpSpPr/>
          <p:nvPr/>
        </p:nvGrpSpPr>
        <p:grpSpPr>
          <a:xfrm>
            <a:off x="952718" y="3154337"/>
            <a:ext cx="3001897" cy="6219924"/>
            <a:chOff x="0" y="0"/>
            <a:chExt cx="3001895" cy="6219923"/>
          </a:xfrm>
        </p:grpSpPr>
        <p:pic>
          <p:nvPicPr>
            <p:cNvPr id="453" name="스크린샷 2018-05-25 오전 5.41.01.png" descr="스크린샷 2018-05-25 오전 5.41.0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4406" y="738040"/>
              <a:ext cx="2732839" cy="48226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4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0" y="0"/>
              <a:ext cx="3001896" cy="62199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56" name="1️⃣ 해당 위치정보의 이름…"/>
          <p:cNvSpPr txBox="1"/>
          <p:nvPr/>
        </p:nvSpPr>
        <p:spPr>
          <a:xfrm>
            <a:off x="5487618" y="5893722"/>
            <a:ext cx="5741476" cy="295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defRPr sz="20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1. 해당 위치정보의 이름</a:t>
            </a:r>
          </a:p>
          <a:p>
            <a:pPr defTabSz="914400">
              <a:defRPr sz="20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계양 역</a:t>
            </a:r>
          </a:p>
          <a:p>
            <a:pPr defTabSz="914400">
              <a:defRPr sz="2000">
                <a:latin typeface="맑은 고딕"/>
                <a:ea typeface="맑은 고딕"/>
                <a:cs typeface="맑은 고딕"/>
                <a:sym typeface="맑은 고딕"/>
              </a:defRPr>
            </a:pPr>
          </a:p>
          <a:p>
            <a:pPr defTabSz="914400">
              <a:defRPr sz="20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2.</a:t>
            </a:r>
            <a:r>
              <a:t> Notification의 유형</a:t>
            </a:r>
          </a:p>
          <a:p>
            <a:pPr defTabSz="914400">
              <a:defRPr sz="20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이벤트 알림</a:t>
            </a:r>
          </a:p>
          <a:p>
            <a:pPr defTabSz="914400">
              <a:defRPr sz="2000">
                <a:latin typeface="맑은 고딕"/>
                <a:ea typeface="맑은 고딕"/>
                <a:cs typeface="맑은 고딕"/>
                <a:sym typeface="맑은 고딕"/>
              </a:defRPr>
            </a:pPr>
          </a:p>
          <a:p>
            <a:pPr defTabSz="914400">
              <a:defRPr sz="20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3.</a:t>
            </a:r>
            <a:r>
              <a:t> 근처에서 제공할 수 있는 혜택 제시</a:t>
            </a:r>
          </a:p>
          <a:p>
            <a:pPr defTabSz="914400">
              <a:defRPr sz="20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(제공 가능시)</a:t>
            </a:r>
          </a:p>
          <a:p>
            <a:pPr defTabSz="914400">
              <a:defRPr sz="20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근처 맛집 할인 쿠폰</a:t>
            </a:r>
          </a:p>
        </p:txBody>
      </p:sp>
      <p:grpSp>
        <p:nvGrpSpPr>
          <p:cNvPr id="461" name="그룹"/>
          <p:cNvGrpSpPr/>
          <p:nvPr/>
        </p:nvGrpSpPr>
        <p:grpSpPr>
          <a:xfrm>
            <a:off x="5453053" y="3701770"/>
            <a:ext cx="5810608" cy="1551529"/>
            <a:chOff x="0" y="0"/>
            <a:chExt cx="5810606" cy="1551528"/>
          </a:xfrm>
        </p:grpSpPr>
        <p:pic>
          <p:nvPicPr>
            <p:cNvPr id="457" name="스크린샷 2018-05-25 오전 5.44.42.png" descr="스크린샷 2018-05-25 오전 5.44.42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433" t="1610" r="433" b="0"/>
            <a:stretch>
              <a:fillRect/>
            </a:stretch>
          </p:blipFill>
          <p:spPr>
            <a:xfrm>
              <a:off x="-1" y="-1"/>
              <a:ext cx="5810608" cy="15515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58" name="1️⃣"/>
            <p:cNvSpPr txBox="1"/>
            <p:nvPr/>
          </p:nvSpPr>
          <p:spPr>
            <a:xfrm>
              <a:off x="4172986" y="390176"/>
              <a:ext cx="470633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l" defTabSz="914400">
                <a:defRPr sz="1800">
                  <a:solidFill>
                    <a:srgbClr val="FF2600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1.</a:t>
              </a:r>
            </a:p>
          </p:txBody>
        </p:sp>
        <p:sp>
          <p:nvSpPr>
            <p:cNvPr id="459" name="1️⃣"/>
            <p:cNvSpPr txBox="1"/>
            <p:nvPr/>
          </p:nvSpPr>
          <p:spPr>
            <a:xfrm>
              <a:off x="4172986" y="760814"/>
              <a:ext cx="470633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lvl="1" algn="l" defTabSz="914400">
                <a:defRPr sz="1800">
                  <a:solidFill>
                    <a:srgbClr val="FF2600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2.</a:t>
              </a:r>
            </a:p>
          </p:txBody>
        </p:sp>
        <p:sp>
          <p:nvSpPr>
            <p:cNvPr id="460" name="1️⃣"/>
            <p:cNvSpPr txBox="1"/>
            <p:nvPr/>
          </p:nvSpPr>
          <p:spPr>
            <a:xfrm>
              <a:off x="4172986" y="1116901"/>
              <a:ext cx="470633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l" defTabSz="914400">
                <a:defRPr sz="1800">
                  <a:solidFill>
                    <a:srgbClr val="FF2600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3.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464" name="기대효과 및 활용방안"/>
          <p:cNvSpPr txBox="1"/>
          <p:nvPr/>
        </p:nvSpPr>
        <p:spPr>
          <a:xfrm>
            <a:off x="771179" y="298068"/>
            <a:ext cx="6198076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기대효과 및 활용방안</a:t>
            </a:r>
          </a:p>
        </p:txBody>
      </p:sp>
      <p:pic>
        <p:nvPicPr>
          <p:cNvPr id="465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걷기"/>
          <p:cNvSpPr/>
          <p:nvPr/>
        </p:nvSpPr>
        <p:spPr>
          <a:xfrm>
            <a:off x="1490800" y="2647851"/>
            <a:ext cx="1476930" cy="23233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6" h="21600" fill="norm" stroke="1" extrusionOk="0">
                <a:moveTo>
                  <a:pt x="12595" y="0"/>
                </a:moveTo>
                <a:cubicBezTo>
                  <a:pt x="11888" y="0"/>
                  <a:pt x="11182" y="175"/>
                  <a:pt x="10642" y="525"/>
                </a:cubicBezTo>
                <a:cubicBezTo>
                  <a:pt x="9564" y="1225"/>
                  <a:pt x="9564" y="2359"/>
                  <a:pt x="10642" y="3059"/>
                </a:cubicBezTo>
                <a:cubicBezTo>
                  <a:pt x="11721" y="3759"/>
                  <a:pt x="13469" y="3759"/>
                  <a:pt x="14547" y="3059"/>
                </a:cubicBezTo>
                <a:cubicBezTo>
                  <a:pt x="15626" y="2359"/>
                  <a:pt x="15626" y="1225"/>
                  <a:pt x="14547" y="525"/>
                </a:cubicBezTo>
                <a:cubicBezTo>
                  <a:pt x="14008" y="175"/>
                  <a:pt x="13302" y="0"/>
                  <a:pt x="12595" y="0"/>
                </a:cubicBezTo>
                <a:close/>
                <a:moveTo>
                  <a:pt x="10897" y="3858"/>
                </a:moveTo>
                <a:cubicBezTo>
                  <a:pt x="10134" y="3888"/>
                  <a:pt x="9610" y="4121"/>
                  <a:pt x="9610" y="4121"/>
                </a:cubicBezTo>
                <a:lnTo>
                  <a:pt x="5783" y="5439"/>
                </a:lnTo>
                <a:lnTo>
                  <a:pt x="2926" y="6234"/>
                </a:lnTo>
                <a:cubicBezTo>
                  <a:pt x="2538" y="6341"/>
                  <a:pt x="2256" y="6567"/>
                  <a:pt x="2177" y="6836"/>
                </a:cubicBezTo>
                <a:lnTo>
                  <a:pt x="1184" y="10206"/>
                </a:lnTo>
                <a:cubicBezTo>
                  <a:pt x="1052" y="10653"/>
                  <a:pt x="1504" y="11086"/>
                  <a:pt x="2192" y="11171"/>
                </a:cubicBezTo>
                <a:cubicBezTo>
                  <a:pt x="2881" y="11256"/>
                  <a:pt x="3545" y="10964"/>
                  <a:pt x="3677" y="10516"/>
                </a:cubicBezTo>
                <a:lnTo>
                  <a:pt x="4545" y="7575"/>
                </a:lnTo>
                <a:lnTo>
                  <a:pt x="7179" y="6843"/>
                </a:lnTo>
                <a:lnTo>
                  <a:pt x="5674" y="11097"/>
                </a:lnTo>
                <a:cubicBezTo>
                  <a:pt x="5594" y="11209"/>
                  <a:pt x="5538" y="11331"/>
                  <a:pt x="5513" y="11460"/>
                </a:cubicBezTo>
                <a:lnTo>
                  <a:pt x="4779" y="15196"/>
                </a:lnTo>
                <a:lnTo>
                  <a:pt x="305" y="19693"/>
                </a:lnTo>
                <a:cubicBezTo>
                  <a:pt x="-266" y="20267"/>
                  <a:pt x="-12" y="21032"/>
                  <a:pt x="872" y="21403"/>
                </a:cubicBezTo>
                <a:cubicBezTo>
                  <a:pt x="1191" y="21536"/>
                  <a:pt x="1547" y="21600"/>
                  <a:pt x="1901" y="21600"/>
                </a:cubicBezTo>
                <a:cubicBezTo>
                  <a:pt x="2526" y="21600"/>
                  <a:pt x="3141" y="21401"/>
                  <a:pt x="3505" y="21035"/>
                </a:cubicBezTo>
                <a:lnTo>
                  <a:pt x="8214" y="16301"/>
                </a:lnTo>
                <a:cubicBezTo>
                  <a:pt x="8368" y="16146"/>
                  <a:pt x="8466" y="15970"/>
                  <a:pt x="8502" y="15787"/>
                </a:cubicBezTo>
                <a:lnTo>
                  <a:pt x="9108" y="12709"/>
                </a:lnTo>
                <a:lnTo>
                  <a:pt x="14079" y="16306"/>
                </a:lnTo>
                <a:lnTo>
                  <a:pt x="15307" y="20589"/>
                </a:lnTo>
                <a:cubicBezTo>
                  <a:pt x="15477" y="21184"/>
                  <a:pt x="16276" y="21600"/>
                  <a:pt x="17176" y="21600"/>
                </a:cubicBezTo>
                <a:cubicBezTo>
                  <a:pt x="17292" y="21600"/>
                  <a:pt x="17409" y="21592"/>
                  <a:pt x="17527" y="21578"/>
                </a:cubicBezTo>
                <a:cubicBezTo>
                  <a:pt x="18561" y="21453"/>
                  <a:pt x="19243" y="20808"/>
                  <a:pt x="19051" y="20137"/>
                </a:cubicBezTo>
                <a:lnTo>
                  <a:pt x="17727" y="15513"/>
                </a:lnTo>
                <a:cubicBezTo>
                  <a:pt x="17663" y="15290"/>
                  <a:pt x="17506" y="15081"/>
                  <a:pt x="17272" y="14912"/>
                </a:cubicBezTo>
                <a:lnTo>
                  <a:pt x="12070" y="11149"/>
                </a:lnTo>
                <a:lnTo>
                  <a:pt x="13099" y="8066"/>
                </a:lnTo>
                <a:lnTo>
                  <a:pt x="14261" y="9345"/>
                </a:lnTo>
                <a:cubicBezTo>
                  <a:pt x="14388" y="9485"/>
                  <a:pt x="14576" y="9597"/>
                  <a:pt x="14800" y="9668"/>
                </a:cubicBezTo>
                <a:lnTo>
                  <a:pt x="19329" y="11102"/>
                </a:lnTo>
                <a:cubicBezTo>
                  <a:pt x="19508" y="11159"/>
                  <a:pt x="19698" y="11185"/>
                  <a:pt x="19885" y="11185"/>
                </a:cubicBezTo>
                <a:cubicBezTo>
                  <a:pt x="20356" y="11185"/>
                  <a:pt x="20806" y="11015"/>
                  <a:pt x="21027" y="10722"/>
                </a:cubicBezTo>
                <a:cubicBezTo>
                  <a:pt x="21334" y="10313"/>
                  <a:pt x="21072" y="9820"/>
                  <a:pt x="20442" y="9620"/>
                </a:cubicBezTo>
                <a:lnTo>
                  <a:pt x="16256" y="8294"/>
                </a:lnTo>
                <a:lnTo>
                  <a:pt x="14441" y="6296"/>
                </a:lnTo>
                <a:lnTo>
                  <a:pt x="13294" y="4732"/>
                </a:lnTo>
                <a:cubicBezTo>
                  <a:pt x="12990" y="4278"/>
                  <a:pt x="12391" y="4063"/>
                  <a:pt x="12007" y="3967"/>
                </a:cubicBezTo>
                <a:cubicBezTo>
                  <a:pt x="11975" y="3959"/>
                  <a:pt x="11942" y="3950"/>
                  <a:pt x="11908" y="3944"/>
                </a:cubicBezTo>
                <a:cubicBezTo>
                  <a:pt x="11757" y="3910"/>
                  <a:pt x="11656" y="3898"/>
                  <a:pt x="11656" y="3898"/>
                </a:cubicBezTo>
                <a:cubicBezTo>
                  <a:pt x="11512" y="3876"/>
                  <a:pt x="11372" y="3864"/>
                  <a:pt x="11238" y="3858"/>
                </a:cubicBezTo>
                <a:cubicBezTo>
                  <a:pt x="11120" y="3852"/>
                  <a:pt x="11006" y="3853"/>
                  <a:pt x="10897" y="3858"/>
                </a:cubicBezTo>
                <a:close/>
              </a:path>
            </a:pathLst>
          </a:custGeom>
          <a:solidFill>
            <a:srgbClr val="F7B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467" name="도시"/>
          <p:cNvSpPr/>
          <p:nvPr/>
        </p:nvSpPr>
        <p:spPr>
          <a:xfrm>
            <a:off x="9228950" y="2913827"/>
            <a:ext cx="2792176" cy="17913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97" y="0"/>
                </a:moveTo>
                <a:lnTo>
                  <a:pt x="9497" y="2423"/>
                </a:lnTo>
                <a:lnTo>
                  <a:pt x="8912" y="2423"/>
                </a:lnTo>
                <a:lnTo>
                  <a:pt x="8912" y="12015"/>
                </a:lnTo>
                <a:lnTo>
                  <a:pt x="8161" y="12015"/>
                </a:lnTo>
                <a:lnTo>
                  <a:pt x="8161" y="8943"/>
                </a:lnTo>
                <a:lnTo>
                  <a:pt x="7359" y="8943"/>
                </a:lnTo>
                <a:lnTo>
                  <a:pt x="7359" y="5760"/>
                </a:lnTo>
                <a:lnTo>
                  <a:pt x="4652" y="5760"/>
                </a:lnTo>
                <a:lnTo>
                  <a:pt x="4652" y="14361"/>
                </a:lnTo>
                <a:lnTo>
                  <a:pt x="3918" y="14361"/>
                </a:lnTo>
                <a:lnTo>
                  <a:pt x="3918" y="10561"/>
                </a:lnTo>
                <a:lnTo>
                  <a:pt x="1907" y="10561"/>
                </a:lnTo>
                <a:lnTo>
                  <a:pt x="1907" y="15385"/>
                </a:lnTo>
                <a:lnTo>
                  <a:pt x="940" y="15385"/>
                </a:lnTo>
                <a:lnTo>
                  <a:pt x="940" y="17597"/>
                </a:lnTo>
                <a:lnTo>
                  <a:pt x="0" y="17597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7597"/>
                </a:lnTo>
                <a:lnTo>
                  <a:pt x="20672" y="17597"/>
                </a:lnTo>
                <a:lnTo>
                  <a:pt x="20672" y="15385"/>
                </a:lnTo>
                <a:lnTo>
                  <a:pt x="19821" y="15385"/>
                </a:lnTo>
                <a:lnTo>
                  <a:pt x="19821" y="12015"/>
                </a:lnTo>
                <a:lnTo>
                  <a:pt x="19033" y="12015"/>
                </a:lnTo>
                <a:lnTo>
                  <a:pt x="19033" y="8191"/>
                </a:lnTo>
                <a:lnTo>
                  <a:pt x="16927" y="8191"/>
                </a:lnTo>
                <a:lnTo>
                  <a:pt x="16927" y="15803"/>
                </a:lnTo>
                <a:lnTo>
                  <a:pt x="16212" y="15803"/>
                </a:lnTo>
                <a:lnTo>
                  <a:pt x="16212" y="3677"/>
                </a:lnTo>
                <a:lnTo>
                  <a:pt x="13299" y="4969"/>
                </a:lnTo>
                <a:lnTo>
                  <a:pt x="13299" y="9566"/>
                </a:lnTo>
                <a:lnTo>
                  <a:pt x="12557" y="9566"/>
                </a:lnTo>
                <a:lnTo>
                  <a:pt x="12557" y="2423"/>
                </a:lnTo>
                <a:lnTo>
                  <a:pt x="11973" y="2423"/>
                </a:lnTo>
                <a:lnTo>
                  <a:pt x="11973" y="0"/>
                </a:lnTo>
                <a:lnTo>
                  <a:pt x="9497" y="0"/>
                </a:lnTo>
                <a:close/>
              </a:path>
            </a:pathLst>
          </a:custGeom>
          <a:solidFill>
            <a:srgbClr val="F7B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468" name="호텔"/>
          <p:cNvSpPr/>
          <p:nvPr/>
        </p:nvSpPr>
        <p:spPr>
          <a:xfrm>
            <a:off x="5467484" y="2647851"/>
            <a:ext cx="1919320" cy="23233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845" y="0"/>
                </a:moveTo>
                <a:lnTo>
                  <a:pt x="3845" y="21600"/>
                </a:lnTo>
                <a:lnTo>
                  <a:pt x="9622" y="21600"/>
                </a:lnTo>
                <a:lnTo>
                  <a:pt x="9622" y="17888"/>
                </a:lnTo>
                <a:lnTo>
                  <a:pt x="11892" y="17888"/>
                </a:lnTo>
                <a:lnTo>
                  <a:pt x="11892" y="21600"/>
                </a:lnTo>
                <a:lnTo>
                  <a:pt x="13548" y="21600"/>
                </a:lnTo>
                <a:lnTo>
                  <a:pt x="13548" y="17888"/>
                </a:lnTo>
                <a:lnTo>
                  <a:pt x="15817" y="17888"/>
                </a:lnTo>
                <a:lnTo>
                  <a:pt x="15817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3845" y="0"/>
                </a:lnTo>
                <a:close/>
                <a:moveTo>
                  <a:pt x="0" y="1697"/>
                </a:moveTo>
                <a:lnTo>
                  <a:pt x="0" y="11543"/>
                </a:lnTo>
                <a:lnTo>
                  <a:pt x="2976" y="11543"/>
                </a:lnTo>
                <a:lnTo>
                  <a:pt x="2976" y="1697"/>
                </a:lnTo>
                <a:lnTo>
                  <a:pt x="0" y="1697"/>
                </a:lnTo>
                <a:close/>
                <a:moveTo>
                  <a:pt x="5704" y="1707"/>
                </a:moveTo>
                <a:lnTo>
                  <a:pt x="7975" y="1707"/>
                </a:lnTo>
                <a:lnTo>
                  <a:pt x="7975" y="3582"/>
                </a:lnTo>
                <a:lnTo>
                  <a:pt x="5704" y="3582"/>
                </a:lnTo>
                <a:lnTo>
                  <a:pt x="5704" y="1707"/>
                </a:lnTo>
                <a:close/>
                <a:moveTo>
                  <a:pt x="9622" y="1707"/>
                </a:moveTo>
                <a:lnTo>
                  <a:pt x="11892" y="1707"/>
                </a:lnTo>
                <a:lnTo>
                  <a:pt x="11892" y="3582"/>
                </a:lnTo>
                <a:lnTo>
                  <a:pt x="9622" y="3582"/>
                </a:lnTo>
                <a:lnTo>
                  <a:pt x="9622" y="1707"/>
                </a:lnTo>
                <a:close/>
                <a:moveTo>
                  <a:pt x="13548" y="1707"/>
                </a:moveTo>
                <a:lnTo>
                  <a:pt x="15817" y="1707"/>
                </a:lnTo>
                <a:lnTo>
                  <a:pt x="15817" y="3582"/>
                </a:lnTo>
                <a:lnTo>
                  <a:pt x="13548" y="3582"/>
                </a:lnTo>
                <a:lnTo>
                  <a:pt x="13548" y="1707"/>
                </a:lnTo>
                <a:close/>
                <a:moveTo>
                  <a:pt x="17473" y="1707"/>
                </a:moveTo>
                <a:lnTo>
                  <a:pt x="19742" y="1707"/>
                </a:lnTo>
                <a:lnTo>
                  <a:pt x="19742" y="3582"/>
                </a:lnTo>
                <a:lnTo>
                  <a:pt x="17473" y="3582"/>
                </a:lnTo>
                <a:lnTo>
                  <a:pt x="17473" y="1707"/>
                </a:lnTo>
                <a:close/>
                <a:moveTo>
                  <a:pt x="1490" y="2307"/>
                </a:moveTo>
                <a:lnTo>
                  <a:pt x="1727" y="2906"/>
                </a:lnTo>
                <a:lnTo>
                  <a:pt x="2486" y="2906"/>
                </a:lnTo>
                <a:lnTo>
                  <a:pt x="1871" y="3275"/>
                </a:lnTo>
                <a:lnTo>
                  <a:pt x="2106" y="3874"/>
                </a:lnTo>
                <a:lnTo>
                  <a:pt x="1490" y="3508"/>
                </a:lnTo>
                <a:lnTo>
                  <a:pt x="877" y="3874"/>
                </a:lnTo>
                <a:lnTo>
                  <a:pt x="1112" y="3275"/>
                </a:lnTo>
                <a:lnTo>
                  <a:pt x="497" y="2906"/>
                </a:lnTo>
                <a:lnTo>
                  <a:pt x="1255" y="2906"/>
                </a:lnTo>
                <a:lnTo>
                  <a:pt x="1490" y="2307"/>
                </a:lnTo>
                <a:close/>
                <a:moveTo>
                  <a:pt x="1490" y="4528"/>
                </a:moveTo>
                <a:lnTo>
                  <a:pt x="1727" y="5129"/>
                </a:lnTo>
                <a:lnTo>
                  <a:pt x="2486" y="5129"/>
                </a:lnTo>
                <a:lnTo>
                  <a:pt x="1871" y="5495"/>
                </a:lnTo>
                <a:lnTo>
                  <a:pt x="2106" y="6095"/>
                </a:lnTo>
                <a:lnTo>
                  <a:pt x="1490" y="5728"/>
                </a:lnTo>
                <a:lnTo>
                  <a:pt x="877" y="6095"/>
                </a:lnTo>
                <a:lnTo>
                  <a:pt x="1112" y="5495"/>
                </a:lnTo>
                <a:lnTo>
                  <a:pt x="497" y="5129"/>
                </a:lnTo>
                <a:lnTo>
                  <a:pt x="1255" y="5129"/>
                </a:lnTo>
                <a:lnTo>
                  <a:pt x="1490" y="4528"/>
                </a:lnTo>
                <a:close/>
                <a:moveTo>
                  <a:pt x="5704" y="4987"/>
                </a:moveTo>
                <a:lnTo>
                  <a:pt x="7975" y="4987"/>
                </a:lnTo>
                <a:lnTo>
                  <a:pt x="7975" y="6863"/>
                </a:lnTo>
                <a:lnTo>
                  <a:pt x="5704" y="6863"/>
                </a:lnTo>
                <a:lnTo>
                  <a:pt x="5704" y="4987"/>
                </a:lnTo>
                <a:close/>
                <a:moveTo>
                  <a:pt x="9622" y="4987"/>
                </a:moveTo>
                <a:lnTo>
                  <a:pt x="11892" y="4987"/>
                </a:lnTo>
                <a:lnTo>
                  <a:pt x="11892" y="6863"/>
                </a:lnTo>
                <a:lnTo>
                  <a:pt x="9622" y="6863"/>
                </a:lnTo>
                <a:lnTo>
                  <a:pt x="9622" y="4987"/>
                </a:lnTo>
                <a:close/>
                <a:moveTo>
                  <a:pt x="13548" y="4987"/>
                </a:moveTo>
                <a:lnTo>
                  <a:pt x="15817" y="4987"/>
                </a:lnTo>
                <a:lnTo>
                  <a:pt x="15817" y="6863"/>
                </a:lnTo>
                <a:lnTo>
                  <a:pt x="13548" y="6863"/>
                </a:lnTo>
                <a:lnTo>
                  <a:pt x="13548" y="4987"/>
                </a:lnTo>
                <a:close/>
                <a:moveTo>
                  <a:pt x="17473" y="4987"/>
                </a:moveTo>
                <a:lnTo>
                  <a:pt x="19742" y="4987"/>
                </a:lnTo>
                <a:lnTo>
                  <a:pt x="19742" y="6863"/>
                </a:lnTo>
                <a:lnTo>
                  <a:pt x="17473" y="6863"/>
                </a:lnTo>
                <a:lnTo>
                  <a:pt x="17473" y="4987"/>
                </a:lnTo>
                <a:close/>
                <a:moveTo>
                  <a:pt x="1490" y="6939"/>
                </a:moveTo>
                <a:lnTo>
                  <a:pt x="1727" y="7539"/>
                </a:lnTo>
                <a:lnTo>
                  <a:pt x="2486" y="7539"/>
                </a:lnTo>
                <a:lnTo>
                  <a:pt x="1871" y="7905"/>
                </a:lnTo>
                <a:lnTo>
                  <a:pt x="2106" y="8507"/>
                </a:lnTo>
                <a:lnTo>
                  <a:pt x="1490" y="8138"/>
                </a:lnTo>
                <a:lnTo>
                  <a:pt x="877" y="8507"/>
                </a:lnTo>
                <a:lnTo>
                  <a:pt x="1112" y="7905"/>
                </a:lnTo>
                <a:lnTo>
                  <a:pt x="497" y="7539"/>
                </a:lnTo>
                <a:lnTo>
                  <a:pt x="1255" y="7539"/>
                </a:lnTo>
                <a:lnTo>
                  <a:pt x="1490" y="6939"/>
                </a:lnTo>
                <a:close/>
                <a:moveTo>
                  <a:pt x="5704" y="8274"/>
                </a:moveTo>
                <a:lnTo>
                  <a:pt x="7975" y="8274"/>
                </a:lnTo>
                <a:lnTo>
                  <a:pt x="7975" y="10148"/>
                </a:lnTo>
                <a:lnTo>
                  <a:pt x="5704" y="10148"/>
                </a:lnTo>
                <a:lnTo>
                  <a:pt x="5704" y="8274"/>
                </a:lnTo>
                <a:close/>
                <a:moveTo>
                  <a:pt x="9622" y="8274"/>
                </a:moveTo>
                <a:lnTo>
                  <a:pt x="11892" y="8274"/>
                </a:lnTo>
                <a:lnTo>
                  <a:pt x="11892" y="10148"/>
                </a:lnTo>
                <a:lnTo>
                  <a:pt x="9622" y="10148"/>
                </a:lnTo>
                <a:lnTo>
                  <a:pt x="9622" y="8274"/>
                </a:lnTo>
                <a:close/>
                <a:moveTo>
                  <a:pt x="13548" y="8274"/>
                </a:moveTo>
                <a:lnTo>
                  <a:pt x="15817" y="8274"/>
                </a:lnTo>
                <a:lnTo>
                  <a:pt x="15817" y="10148"/>
                </a:lnTo>
                <a:lnTo>
                  <a:pt x="13548" y="10148"/>
                </a:lnTo>
                <a:lnTo>
                  <a:pt x="13548" y="8274"/>
                </a:lnTo>
                <a:close/>
                <a:moveTo>
                  <a:pt x="17473" y="8274"/>
                </a:moveTo>
                <a:lnTo>
                  <a:pt x="19742" y="8274"/>
                </a:lnTo>
                <a:lnTo>
                  <a:pt x="19742" y="10148"/>
                </a:lnTo>
                <a:lnTo>
                  <a:pt x="17473" y="10148"/>
                </a:lnTo>
                <a:lnTo>
                  <a:pt x="17473" y="8274"/>
                </a:lnTo>
                <a:close/>
                <a:moveTo>
                  <a:pt x="1490" y="9224"/>
                </a:moveTo>
                <a:lnTo>
                  <a:pt x="1727" y="9824"/>
                </a:lnTo>
                <a:lnTo>
                  <a:pt x="2486" y="9824"/>
                </a:lnTo>
                <a:lnTo>
                  <a:pt x="1871" y="10192"/>
                </a:lnTo>
                <a:lnTo>
                  <a:pt x="2106" y="10792"/>
                </a:lnTo>
                <a:lnTo>
                  <a:pt x="1490" y="10425"/>
                </a:lnTo>
                <a:lnTo>
                  <a:pt x="877" y="10792"/>
                </a:lnTo>
                <a:lnTo>
                  <a:pt x="1112" y="10192"/>
                </a:lnTo>
                <a:lnTo>
                  <a:pt x="497" y="9824"/>
                </a:lnTo>
                <a:lnTo>
                  <a:pt x="1255" y="9824"/>
                </a:lnTo>
                <a:lnTo>
                  <a:pt x="1490" y="9224"/>
                </a:lnTo>
                <a:close/>
                <a:moveTo>
                  <a:pt x="5704" y="11553"/>
                </a:moveTo>
                <a:lnTo>
                  <a:pt x="7975" y="11553"/>
                </a:lnTo>
                <a:lnTo>
                  <a:pt x="7975" y="13429"/>
                </a:lnTo>
                <a:lnTo>
                  <a:pt x="5704" y="13429"/>
                </a:lnTo>
                <a:lnTo>
                  <a:pt x="5704" y="11553"/>
                </a:lnTo>
                <a:close/>
                <a:moveTo>
                  <a:pt x="9622" y="11553"/>
                </a:moveTo>
                <a:lnTo>
                  <a:pt x="11892" y="11553"/>
                </a:lnTo>
                <a:lnTo>
                  <a:pt x="11892" y="13429"/>
                </a:lnTo>
                <a:lnTo>
                  <a:pt x="9622" y="13429"/>
                </a:lnTo>
                <a:lnTo>
                  <a:pt x="9622" y="11553"/>
                </a:lnTo>
                <a:close/>
                <a:moveTo>
                  <a:pt x="13548" y="11553"/>
                </a:moveTo>
                <a:lnTo>
                  <a:pt x="15817" y="11553"/>
                </a:lnTo>
                <a:lnTo>
                  <a:pt x="15817" y="13429"/>
                </a:lnTo>
                <a:lnTo>
                  <a:pt x="13548" y="13429"/>
                </a:lnTo>
                <a:lnTo>
                  <a:pt x="13548" y="11553"/>
                </a:lnTo>
                <a:close/>
                <a:moveTo>
                  <a:pt x="17473" y="11553"/>
                </a:moveTo>
                <a:lnTo>
                  <a:pt x="19742" y="11553"/>
                </a:lnTo>
                <a:lnTo>
                  <a:pt x="19742" y="13429"/>
                </a:lnTo>
                <a:lnTo>
                  <a:pt x="17473" y="13429"/>
                </a:lnTo>
                <a:lnTo>
                  <a:pt x="17473" y="11553"/>
                </a:lnTo>
                <a:close/>
                <a:moveTo>
                  <a:pt x="5704" y="14840"/>
                </a:moveTo>
                <a:lnTo>
                  <a:pt x="7975" y="14840"/>
                </a:lnTo>
                <a:lnTo>
                  <a:pt x="7975" y="16714"/>
                </a:lnTo>
                <a:lnTo>
                  <a:pt x="5704" y="16714"/>
                </a:lnTo>
                <a:lnTo>
                  <a:pt x="5704" y="14840"/>
                </a:lnTo>
                <a:close/>
                <a:moveTo>
                  <a:pt x="9622" y="14840"/>
                </a:moveTo>
                <a:lnTo>
                  <a:pt x="11892" y="14840"/>
                </a:lnTo>
                <a:lnTo>
                  <a:pt x="11892" y="16714"/>
                </a:lnTo>
                <a:lnTo>
                  <a:pt x="9622" y="16714"/>
                </a:lnTo>
                <a:lnTo>
                  <a:pt x="9622" y="14840"/>
                </a:lnTo>
                <a:close/>
                <a:moveTo>
                  <a:pt x="13548" y="14840"/>
                </a:moveTo>
                <a:lnTo>
                  <a:pt x="15817" y="14840"/>
                </a:lnTo>
                <a:lnTo>
                  <a:pt x="15817" y="16714"/>
                </a:lnTo>
                <a:lnTo>
                  <a:pt x="13548" y="16714"/>
                </a:lnTo>
                <a:lnTo>
                  <a:pt x="13548" y="14840"/>
                </a:lnTo>
                <a:close/>
                <a:moveTo>
                  <a:pt x="17473" y="14840"/>
                </a:moveTo>
                <a:lnTo>
                  <a:pt x="19742" y="14840"/>
                </a:lnTo>
                <a:lnTo>
                  <a:pt x="19742" y="16714"/>
                </a:lnTo>
                <a:lnTo>
                  <a:pt x="17473" y="16714"/>
                </a:lnTo>
                <a:lnTo>
                  <a:pt x="17473" y="14840"/>
                </a:lnTo>
                <a:close/>
              </a:path>
            </a:pathLst>
          </a:custGeom>
          <a:solidFill>
            <a:srgbClr val="F7B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469" name="사용자"/>
          <p:cNvSpPr txBox="1"/>
          <p:nvPr/>
        </p:nvSpPr>
        <p:spPr>
          <a:xfrm>
            <a:off x="1146314" y="5423317"/>
            <a:ext cx="216587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사용자</a:t>
            </a:r>
          </a:p>
        </p:txBody>
      </p:sp>
      <p:sp>
        <p:nvSpPr>
          <p:cNvPr id="470" name="기업"/>
          <p:cNvSpPr txBox="1"/>
          <p:nvPr/>
        </p:nvSpPr>
        <p:spPr>
          <a:xfrm>
            <a:off x="5419466" y="5423317"/>
            <a:ext cx="216586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기업</a:t>
            </a:r>
          </a:p>
        </p:txBody>
      </p:sp>
      <p:sp>
        <p:nvSpPr>
          <p:cNvPr id="471" name="사회"/>
          <p:cNvSpPr txBox="1"/>
          <p:nvPr/>
        </p:nvSpPr>
        <p:spPr>
          <a:xfrm>
            <a:off x="9542104" y="5423317"/>
            <a:ext cx="216587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사회</a:t>
            </a:r>
          </a:p>
        </p:txBody>
      </p:sp>
      <p:sp>
        <p:nvSpPr>
          <p:cNvPr id="472" name="지방자치단체와 국가적인…"/>
          <p:cNvSpPr txBox="1"/>
          <p:nvPr/>
        </p:nvSpPr>
        <p:spPr>
          <a:xfrm>
            <a:off x="8909116" y="6310415"/>
            <a:ext cx="3565449" cy="2727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b="1" sz="2300">
                <a:solidFill>
                  <a:srgbClr val="1EB001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지방자치단체와 국가적인</a:t>
            </a:r>
          </a:p>
          <a:p>
            <a:pPr>
              <a:defRPr b="1" sz="2300">
                <a:solidFill>
                  <a:srgbClr val="1EB001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차원</a:t>
            </a:r>
            <a:r>
              <a:rPr>
                <a:solidFill>
                  <a:srgbClr val="000000"/>
                </a:solidFill>
              </a:rPr>
              <a:t>에서 걷기활동에 대한</a:t>
            </a:r>
          </a:p>
          <a:p>
            <a:pPr>
              <a:defRPr b="1" sz="2300">
                <a:latin typeface="+mj-lt"/>
                <a:ea typeface="+mj-ea"/>
                <a:cs typeface="+mj-cs"/>
                <a:sym typeface="Helvetica Neue"/>
              </a:defRPr>
            </a:pPr>
            <a:r>
              <a:t>다양한 이벤트 제공하는</a:t>
            </a:r>
          </a:p>
          <a:p>
            <a:pPr>
              <a:defRPr b="1" sz="2300">
                <a:latin typeface="+mj-lt"/>
                <a:ea typeface="+mj-ea"/>
                <a:cs typeface="+mj-cs"/>
                <a:sym typeface="Helvetica Neue"/>
              </a:defRPr>
            </a:pPr>
            <a:r>
              <a:t>서비스 기능 제시</a:t>
            </a:r>
          </a:p>
          <a:p>
            <a:pPr>
              <a:defRPr b="1" sz="2300">
                <a:latin typeface="+mj-lt"/>
                <a:ea typeface="+mj-ea"/>
                <a:cs typeface="+mj-cs"/>
                <a:sym typeface="Helvetica Neue"/>
              </a:defRPr>
            </a:pPr>
          </a:p>
          <a:p>
            <a:pPr>
              <a:defRPr b="1" sz="2300">
                <a:latin typeface="+mj-lt"/>
                <a:ea typeface="+mj-ea"/>
                <a:cs typeface="+mj-cs"/>
                <a:sym typeface="Helvetica Neue"/>
              </a:defRPr>
            </a:pPr>
            <a:r>
              <a:t>예) 서울시청에서 주관하는</a:t>
            </a:r>
          </a:p>
          <a:p>
            <a:pPr>
              <a:defRPr b="1" sz="2300">
                <a:latin typeface="+mj-lt"/>
                <a:ea typeface="+mj-ea"/>
                <a:cs typeface="+mj-cs"/>
                <a:sym typeface="Helvetica Neue"/>
              </a:defRPr>
            </a:pPr>
            <a:r>
              <a:t>서울시 걷기왕 선발!</a:t>
            </a:r>
          </a:p>
        </p:txBody>
      </p:sp>
      <p:sp>
        <p:nvSpPr>
          <p:cNvPr id="473" name="사용자들의 데이터를…"/>
          <p:cNvSpPr txBox="1"/>
          <p:nvPr/>
        </p:nvSpPr>
        <p:spPr>
          <a:xfrm>
            <a:off x="4786477" y="6310415"/>
            <a:ext cx="3431845" cy="3216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b="1">
                <a:latin typeface="+mj-lt"/>
                <a:ea typeface="+mj-ea"/>
                <a:cs typeface="+mj-cs"/>
                <a:sym typeface="Helvetica Neue"/>
              </a:defRPr>
            </a:pPr>
            <a:r>
              <a:t>사용자들의 데이터를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 Neue"/>
              </a:defRPr>
            </a:pPr>
            <a:r>
              <a:t>추적하고 수집하므로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 Neue"/>
              </a:defRPr>
            </a:pPr>
            <a:r>
              <a:t>혜택 제시뿐만 아니라</a:t>
            </a:r>
          </a:p>
          <a:p>
            <a:pPr>
              <a:defRPr b="1">
                <a:solidFill>
                  <a:srgbClr val="1EB001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더 다양한 서비스 제공 수단</a:t>
            </a:r>
            <a:r>
              <a:rPr>
                <a:solidFill>
                  <a:srgbClr val="000000"/>
                </a:solidFill>
              </a:rPr>
              <a:t>으로 활용가능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 Neue"/>
              </a:defRPr>
            </a:pPr>
          </a:p>
          <a:p>
            <a:pPr>
              <a:defRPr b="1">
                <a:latin typeface="+mj-lt"/>
                <a:ea typeface="+mj-ea"/>
                <a:cs typeface="+mj-cs"/>
                <a:sym typeface="Helvetica Neue"/>
              </a:defRPr>
            </a:pPr>
            <a:r>
              <a:t>ex) 각 연령별 사용자의 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 Neue"/>
              </a:defRPr>
            </a:pPr>
            <a:r>
              <a:t>핫플레이스 -&gt; 마케팅</a:t>
            </a:r>
          </a:p>
        </p:txBody>
      </p:sp>
      <p:sp>
        <p:nvSpPr>
          <p:cNvPr id="474" name="원하는 혜택을 제시받아…"/>
          <p:cNvSpPr txBox="1"/>
          <p:nvPr/>
        </p:nvSpPr>
        <p:spPr>
          <a:xfrm>
            <a:off x="513326" y="6314225"/>
            <a:ext cx="3431844" cy="1612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b="1" sz="2300">
                <a:latin typeface="+mj-lt"/>
                <a:ea typeface="+mj-ea"/>
                <a:cs typeface="+mj-cs"/>
                <a:sym typeface="Helvetica Neue"/>
              </a:defRPr>
            </a:pPr>
            <a:r>
              <a:t>원하는 혜택을 제시받아</a:t>
            </a:r>
          </a:p>
          <a:p>
            <a:pPr>
              <a:defRPr b="1" sz="2300">
                <a:latin typeface="+mj-lt"/>
                <a:ea typeface="+mj-ea"/>
                <a:cs typeface="+mj-cs"/>
                <a:sym typeface="Helvetica Neue"/>
              </a:defRPr>
            </a:pPr>
            <a:r>
              <a:t>사용자가 선택하는 것보다</a:t>
            </a:r>
          </a:p>
          <a:p>
            <a:pPr>
              <a:defRPr b="1" sz="2300">
                <a:latin typeface="+mj-lt"/>
                <a:ea typeface="+mj-ea"/>
                <a:cs typeface="+mj-cs"/>
                <a:sym typeface="Helvetica Neue"/>
              </a:defRPr>
            </a:pPr>
            <a:r>
              <a:t>걷기활동에 대한 </a:t>
            </a:r>
          </a:p>
          <a:p>
            <a:pPr>
              <a:defRPr b="1" sz="2300">
                <a:solidFill>
                  <a:srgbClr val="1EB001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더 많은 동기부여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감사합니다"/>
          <p:cNvSpPr txBox="1"/>
          <p:nvPr>
            <p:ph type="ctrTitle"/>
          </p:nvPr>
        </p:nvSpPr>
        <p:spPr>
          <a:xfrm>
            <a:off x="-5242" y="5849098"/>
            <a:ext cx="13015285" cy="113030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>
              <a:defRPr sz="5700">
                <a:solidFill>
                  <a:srgbClr val="F7BA01"/>
                </a:solidFill>
              </a:defRPr>
            </a:lvl1pPr>
          </a:lstStyle>
          <a:p>
            <a:pPr/>
            <a:r>
              <a:t>감사합니다</a:t>
            </a:r>
          </a:p>
        </p:txBody>
      </p:sp>
      <p:pic>
        <p:nvPicPr>
          <p:cNvPr id="47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4194" y="1363147"/>
            <a:ext cx="6296413" cy="3856553"/>
          </a:xfrm>
          <a:prstGeom prst="rect">
            <a:avLst/>
          </a:prstGeom>
          <a:ln w="12700">
            <a:miter lim="400000"/>
          </a:ln>
        </p:spPr>
      </p:pic>
      <p:sp>
        <p:nvSpPr>
          <p:cNvPr id="478" name="캡스톤 디자인 28조 캥거루 팀…"/>
          <p:cNvSpPr txBox="1"/>
          <p:nvPr>
            <p:ph type="subTitle" sz="quarter" idx="1"/>
          </p:nvPr>
        </p:nvSpPr>
        <p:spPr>
          <a:xfrm>
            <a:off x="-28224" y="7328648"/>
            <a:ext cx="13061248" cy="172308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marR="292100" algn="r" defTabSz="537462">
              <a:defRPr sz="3400"/>
            </a:pPr>
            <a:r>
              <a:t>캡스톤 디자인 28조 캥거루 팀</a:t>
            </a:r>
          </a:p>
          <a:p>
            <a:pPr marR="292100" algn="r" defTabSz="537462">
              <a:defRPr sz="3400"/>
            </a:pPr>
            <a:r>
              <a:t>20123395 이동근</a:t>
            </a:r>
          </a:p>
          <a:p>
            <a:pPr marR="292100" algn="r" defTabSz="537462">
              <a:defRPr sz="3400"/>
            </a:pPr>
            <a:r>
              <a:t>(Feat. 스왈라비)     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grpSp>
        <p:nvGrpSpPr>
          <p:cNvPr id="126" name="그룹"/>
          <p:cNvGrpSpPr/>
          <p:nvPr/>
        </p:nvGrpSpPr>
        <p:grpSpPr>
          <a:xfrm>
            <a:off x="10071418" y="7910841"/>
            <a:ext cx="2610854" cy="1599149"/>
            <a:chOff x="0" y="0"/>
            <a:chExt cx="2610853" cy="1599147"/>
          </a:xfrm>
        </p:grpSpPr>
        <p:sp>
          <p:nvSpPr>
            <p:cNvPr id="124" name="직사각형"/>
            <p:cNvSpPr/>
            <p:nvPr/>
          </p:nvSpPr>
          <p:spPr>
            <a:xfrm flipH="1">
              <a:off x="0" y="0"/>
              <a:ext cx="2610854" cy="159914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125" name="이미지" descr="이미지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flipH="1">
              <a:off x="0" y="0"/>
              <a:ext cx="2610854" cy="15991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7" name="목 차"/>
          <p:cNvSpPr txBox="1"/>
          <p:nvPr/>
        </p:nvSpPr>
        <p:spPr>
          <a:xfrm>
            <a:off x="19201" y="386467"/>
            <a:ext cx="3590227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600">
                <a:solidFill>
                  <a:srgbClr val="FFFFFF"/>
                </a:solidFill>
                <a:latin typeface="궁서체"/>
                <a:ea typeface="궁서체"/>
                <a:cs typeface="궁서체"/>
                <a:sym typeface="궁서체"/>
              </a:defRPr>
            </a:lvl1pPr>
          </a:lstStyle>
          <a:p>
            <a:pPr/>
            <a:r>
              <a:t>목 차</a:t>
            </a:r>
          </a:p>
        </p:txBody>
      </p:sp>
      <p:pic>
        <p:nvPicPr>
          <p:cNvPr id="128" name="web-20180127122756223096-1560x944.png" descr="web-20180127122756223096-1560x94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프로젝트 소개…"/>
          <p:cNvSpPr txBox="1"/>
          <p:nvPr/>
        </p:nvSpPr>
        <p:spPr>
          <a:xfrm>
            <a:off x="944946" y="2924855"/>
            <a:ext cx="11114907" cy="461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76248" indent="-476248" algn="l">
              <a:buSzPct val="100000"/>
              <a:buAutoNum type="arabicPeriod" startAt="1"/>
              <a:defRPr b="1" sz="4000">
                <a:latin typeface="+mj-lt"/>
                <a:ea typeface="+mj-ea"/>
                <a:cs typeface="+mj-cs"/>
                <a:sym typeface="Helvetica Neue"/>
              </a:defRPr>
            </a:pPr>
            <a:r>
              <a:t> 프로젝트 소개</a:t>
            </a:r>
          </a:p>
          <a:p>
            <a:pPr algn="l">
              <a:defRPr b="1" sz="4000">
                <a:latin typeface="+mj-lt"/>
                <a:ea typeface="+mj-ea"/>
                <a:cs typeface="+mj-cs"/>
                <a:sym typeface="Helvetica Neue"/>
              </a:defRPr>
            </a:pPr>
          </a:p>
          <a:p>
            <a:pPr marL="476248" indent="-476248" algn="l">
              <a:buSzPct val="100000"/>
              <a:buAutoNum type="arabicPeriod" startAt="2"/>
              <a:defRPr b="1" sz="4000">
                <a:latin typeface="+mj-lt"/>
                <a:ea typeface="+mj-ea"/>
                <a:cs typeface="+mj-cs"/>
                <a:sym typeface="Helvetica Neue"/>
              </a:defRPr>
            </a:pPr>
            <a:r>
              <a:t> 프로젝트 수행과정 및 방법</a:t>
            </a:r>
          </a:p>
          <a:p>
            <a:pPr algn="l">
              <a:defRPr b="1" sz="4000">
                <a:latin typeface="+mj-lt"/>
                <a:ea typeface="+mj-ea"/>
                <a:cs typeface="+mj-cs"/>
                <a:sym typeface="Helvetica Neue"/>
              </a:defRPr>
            </a:pPr>
          </a:p>
          <a:p>
            <a:pPr marL="476248" indent="-476248" algn="l">
              <a:buSzPct val="100000"/>
              <a:buAutoNum type="arabicPeriod" startAt="3"/>
              <a:defRPr b="1" sz="4000">
                <a:latin typeface="+mj-lt"/>
                <a:ea typeface="+mj-ea"/>
                <a:cs typeface="+mj-cs"/>
                <a:sym typeface="Helvetica Neue"/>
              </a:defRPr>
            </a:pPr>
            <a:r>
              <a:t> 결과물</a:t>
            </a:r>
          </a:p>
          <a:p>
            <a:pPr algn="l">
              <a:defRPr b="1" sz="4000">
                <a:latin typeface="+mj-lt"/>
                <a:ea typeface="+mj-ea"/>
                <a:cs typeface="+mj-cs"/>
                <a:sym typeface="Helvetica Neue"/>
              </a:defRPr>
            </a:pPr>
          </a:p>
          <a:p>
            <a:pPr marL="476248" indent="-476248" algn="l">
              <a:buSzPct val="100000"/>
              <a:buAutoNum type="arabicPeriod" startAt="4"/>
              <a:defRPr b="1" sz="4000">
                <a:latin typeface="+mj-lt"/>
                <a:ea typeface="+mj-ea"/>
                <a:cs typeface="+mj-cs"/>
                <a:sym typeface="Helvetica Neue"/>
              </a:defRPr>
            </a:pPr>
            <a:r>
              <a:t> 기대효과 및 활용방안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132" name="프로젝트 소개"/>
          <p:cNvSpPr txBox="1"/>
          <p:nvPr/>
        </p:nvSpPr>
        <p:spPr>
          <a:xfrm>
            <a:off x="579497" y="298068"/>
            <a:ext cx="4715547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프로젝트 소개</a:t>
            </a:r>
          </a:p>
        </p:txBody>
      </p:sp>
      <p:pic>
        <p:nvPicPr>
          <p:cNvPr id="13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031" y="3905034"/>
            <a:ext cx="2131073" cy="2908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93071" y="4137328"/>
            <a:ext cx="2443435" cy="2443436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직사각형"/>
          <p:cNvSpPr/>
          <p:nvPr/>
        </p:nvSpPr>
        <p:spPr>
          <a:xfrm>
            <a:off x="7520009" y="4782816"/>
            <a:ext cx="1270002" cy="504099"/>
          </a:xfrm>
          <a:prstGeom prst="rect">
            <a:avLst/>
          </a:prstGeom>
          <a:solidFill>
            <a:srgbClr val="F7B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36" name="직사각형"/>
          <p:cNvSpPr/>
          <p:nvPr/>
        </p:nvSpPr>
        <p:spPr>
          <a:xfrm rot="16200000">
            <a:off x="7895982" y="5045414"/>
            <a:ext cx="513889" cy="1265835"/>
          </a:xfrm>
          <a:prstGeom prst="rect">
            <a:avLst/>
          </a:prstGeom>
          <a:solidFill>
            <a:srgbClr val="F7B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37" name="화살표"/>
          <p:cNvSpPr/>
          <p:nvPr/>
        </p:nvSpPr>
        <p:spPr>
          <a:xfrm>
            <a:off x="3239566" y="4857896"/>
            <a:ext cx="1270002" cy="1002300"/>
          </a:xfrm>
          <a:prstGeom prst="rightArrow">
            <a:avLst>
              <a:gd name="adj1" fmla="val 32000"/>
              <a:gd name="adj2" fmla="val 81094"/>
            </a:avLst>
          </a:prstGeom>
          <a:solidFill>
            <a:srgbClr val="F7B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pic>
        <p:nvPicPr>
          <p:cNvPr id="138" name="web-20180127122756223096-1560x944.png" descr="web-20180127122756223096-1560x94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3" name="그룹"/>
          <p:cNvGrpSpPr/>
          <p:nvPr/>
        </p:nvGrpSpPr>
        <p:grpSpPr>
          <a:xfrm>
            <a:off x="9469122" y="2762995"/>
            <a:ext cx="2814033" cy="5830675"/>
            <a:chOff x="0" y="0"/>
            <a:chExt cx="2814031" cy="5830673"/>
          </a:xfrm>
        </p:grpSpPr>
        <p:sp>
          <p:nvSpPr>
            <p:cNvPr id="139" name="직사각형"/>
            <p:cNvSpPr/>
            <p:nvPr/>
          </p:nvSpPr>
          <p:spPr>
            <a:xfrm>
              <a:off x="107983" y="473104"/>
              <a:ext cx="2598220" cy="4708757"/>
            </a:xfrm>
            <a:prstGeom prst="rect">
              <a:avLst/>
            </a:prstGeom>
            <a:solidFill>
              <a:srgbClr val="1E394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1E394C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pic>
          <p:nvPicPr>
            <p:cNvPr id="140" name="unnamed.jpg" descr="unnamed.jp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6300" t="0" r="6300" b="0"/>
            <a:stretch>
              <a:fillRect/>
            </a:stretch>
          </p:blipFill>
          <p:spPr>
            <a:xfrm>
              <a:off x="113875" y="1093114"/>
              <a:ext cx="2586385" cy="29593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1" name="걸음이 혜택이 되는 플랫폼"/>
            <p:cNvSpPr txBox="1"/>
            <p:nvPr/>
          </p:nvSpPr>
          <p:spPr>
            <a:xfrm>
              <a:off x="379934" y="3458747"/>
              <a:ext cx="2052538" cy="3471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spcBef>
                  <a:spcPts val="1400"/>
                </a:spcBef>
                <a:defRPr spc="14" sz="1500">
                  <a:solidFill>
                    <a:srgbClr val="F7A217"/>
                  </a:solidFill>
                  <a:latin typeface="Impact"/>
                  <a:ea typeface="Impact"/>
                  <a:cs typeface="Impact"/>
                  <a:sym typeface="Impact"/>
                </a:defRPr>
              </a:lvl1pPr>
            </a:lstStyle>
            <a:p>
              <a:pPr/>
              <a:r>
                <a:t>걸음이 혜택이 되는 플랫폼</a:t>
              </a:r>
            </a:p>
          </p:txBody>
        </p:sp>
        <p:pic>
          <p:nvPicPr>
            <p:cNvPr id="142" name="이미지" descr="이미지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0" y="-1"/>
              <a:ext cx="2814032" cy="58306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3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32" presetID="4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8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32" presetID="4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3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4" grpId="3"/>
      <p:bldP build="whole" bldLvl="1" animBg="1" rev="0" advAuto="0" spid="133" grpId="1"/>
      <p:bldP build="whole" bldLvl="1" animBg="1" rev="0" advAuto="0" spid="143" grpId="4"/>
      <p:bldP build="whole" bldLvl="1" animBg="1" rev="0" advAuto="0" spid="137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146" name="프로젝트 소개"/>
          <p:cNvSpPr txBox="1"/>
          <p:nvPr/>
        </p:nvSpPr>
        <p:spPr>
          <a:xfrm>
            <a:off x="579497" y="298067"/>
            <a:ext cx="4715547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프로젝트 소개</a:t>
            </a:r>
          </a:p>
        </p:txBody>
      </p:sp>
      <p:pic>
        <p:nvPicPr>
          <p:cNvPr id="147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걷기"/>
          <p:cNvSpPr/>
          <p:nvPr/>
        </p:nvSpPr>
        <p:spPr>
          <a:xfrm>
            <a:off x="1503272" y="5043608"/>
            <a:ext cx="1717161" cy="27012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6" h="21600" fill="norm" stroke="1" extrusionOk="0">
                <a:moveTo>
                  <a:pt x="12595" y="0"/>
                </a:moveTo>
                <a:cubicBezTo>
                  <a:pt x="11888" y="0"/>
                  <a:pt x="11182" y="175"/>
                  <a:pt x="10642" y="525"/>
                </a:cubicBezTo>
                <a:cubicBezTo>
                  <a:pt x="9564" y="1225"/>
                  <a:pt x="9564" y="2359"/>
                  <a:pt x="10642" y="3059"/>
                </a:cubicBezTo>
                <a:cubicBezTo>
                  <a:pt x="11721" y="3759"/>
                  <a:pt x="13469" y="3759"/>
                  <a:pt x="14547" y="3059"/>
                </a:cubicBezTo>
                <a:cubicBezTo>
                  <a:pt x="15626" y="2359"/>
                  <a:pt x="15626" y="1225"/>
                  <a:pt x="14547" y="525"/>
                </a:cubicBezTo>
                <a:cubicBezTo>
                  <a:pt x="14008" y="175"/>
                  <a:pt x="13302" y="0"/>
                  <a:pt x="12595" y="0"/>
                </a:cubicBezTo>
                <a:close/>
                <a:moveTo>
                  <a:pt x="10897" y="3858"/>
                </a:moveTo>
                <a:cubicBezTo>
                  <a:pt x="10134" y="3888"/>
                  <a:pt x="9610" y="4121"/>
                  <a:pt x="9610" y="4121"/>
                </a:cubicBezTo>
                <a:lnTo>
                  <a:pt x="5783" y="5439"/>
                </a:lnTo>
                <a:lnTo>
                  <a:pt x="2926" y="6234"/>
                </a:lnTo>
                <a:cubicBezTo>
                  <a:pt x="2538" y="6341"/>
                  <a:pt x="2256" y="6567"/>
                  <a:pt x="2177" y="6836"/>
                </a:cubicBezTo>
                <a:lnTo>
                  <a:pt x="1184" y="10206"/>
                </a:lnTo>
                <a:cubicBezTo>
                  <a:pt x="1052" y="10653"/>
                  <a:pt x="1504" y="11086"/>
                  <a:pt x="2192" y="11171"/>
                </a:cubicBezTo>
                <a:cubicBezTo>
                  <a:pt x="2881" y="11256"/>
                  <a:pt x="3545" y="10964"/>
                  <a:pt x="3677" y="10516"/>
                </a:cubicBezTo>
                <a:lnTo>
                  <a:pt x="4545" y="7575"/>
                </a:lnTo>
                <a:lnTo>
                  <a:pt x="7179" y="6843"/>
                </a:lnTo>
                <a:lnTo>
                  <a:pt x="5674" y="11097"/>
                </a:lnTo>
                <a:cubicBezTo>
                  <a:pt x="5594" y="11209"/>
                  <a:pt x="5538" y="11331"/>
                  <a:pt x="5513" y="11460"/>
                </a:cubicBezTo>
                <a:lnTo>
                  <a:pt x="4779" y="15196"/>
                </a:lnTo>
                <a:lnTo>
                  <a:pt x="305" y="19693"/>
                </a:lnTo>
                <a:cubicBezTo>
                  <a:pt x="-266" y="20267"/>
                  <a:pt x="-12" y="21032"/>
                  <a:pt x="872" y="21403"/>
                </a:cubicBezTo>
                <a:cubicBezTo>
                  <a:pt x="1191" y="21536"/>
                  <a:pt x="1547" y="21600"/>
                  <a:pt x="1901" y="21600"/>
                </a:cubicBezTo>
                <a:cubicBezTo>
                  <a:pt x="2526" y="21600"/>
                  <a:pt x="3141" y="21401"/>
                  <a:pt x="3505" y="21035"/>
                </a:cubicBezTo>
                <a:lnTo>
                  <a:pt x="8214" y="16301"/>
                </a:lnTo>
                <a:cubicBezTo>
                  <a:pt x="8368" y="16146"/>
                  <a:pt x="8466" y="15970"/>
                  <a:pt x="8502" y="15787"/>
                </a:cubicBezTo>
                <a:lnTo>
                  <a:pt x="9108" y="12709"/>
                </a:lnTo>
                <a:lnTo>
                  <a:pt x="14079" y="16306"/>
                </a:lnTo>
                <a:lnTo>
                  <a:pt x="15307" y="20589"/>
                </a:lnTo>
                <a:cubicBezTo>
                  <a:pt x="15477" y="21184"/>
                  <a:pt x="16276" y="21600"/>
                  <a:pt x="17176" y="21600"/>
                </a:cubicBezTo>
                <a:cubicBezTo>
                  <a:pt x="17292" y="21600"/>
                  <a:pt x="17409" y="21592"/>
                  <a:pt x="17527" y="21578"/>
                </a:cubicBezTo>
                <a:cubicBezTo>
                  <a:pt x="18561" y="21453"/>
                  <a:pt x="19243" y="20808"/>
                  <a:pt x="19051" y="20137"/>
                </a:cubicBezTo>
                <a:lnTo>
                  <a:pt x="17727" y="15513"/>
                </a:lnTo>
                <a:cubicBezTo>
                  <a:pt x="17663" y="15290"/>
                  <a:pt x="17506" y="15081"/>
                  <a:pt x="17272" y="14912"/>
                </a:cubicBezTo>
                <a:lnTo>
                  <a:pt x="12070" y="11149"/>
                </a:lnTo>
                <a:lnTo>
                  <a:pt x="13099" y="8066"/>
                </a:lnTo>
                <a:lnTo>
                  <a:pt x="14261" y="9345"/>
                </a:lnTo>
                <a:cubicBezTo>
                  <a:pt x="14388" y="9485"/>
                  <a:pt x="14576" y="9597"/>
                  <a:pt x="14800" y="9668"/>
                </a:cubicBezTo>
                <a:lnTo>
                  <a:pt x="19329" y="11102"/>
                </a:lnTo>
                <a:cubicBezTo>
                  <a:pt x="19508" y="11159"/>
                  <a:pt x="19698" y="11185"/>
                  <a:pt x="19885" y="11185"/>
                </a:cubicBezTo>
                <a:cubicBezTo>
                  <a:pt x="20356" y="11185"/>
                  <a:pt x="20806" y="11015"/>
                  <a:pt x="21027" y="10722"/>
                </a:cubicBezTo>
                <a:cubicBezTo>
                  <a:pt x="21334" y="10313"/>
                  <a:pt x="21072" y="9820"/>
                  <a:pt x="20442" y="9620"/>
                </a:cubicBezTo>
                <a:lnTo>
                  <a:pt x="16256" y="8294"/>
                </a:lnTo>
                <a:lnTo>
                  <a:pt x="14441" y="6296"/>
                </a:lnTo>
                <a:lnTo>
                  <a:pt x="13294" y="4732"/>
                </a:lnTo>
                <a:cubicBezTo>
                  <a:pt x="12990" y="4278"/>
                  <a:pt x="12391" y="4063"/>
                  <a:pt x="12007" y="3967"/>
                </a:cubicBezTo>
                <a:cubicBezTo>
                  <a:pt x="11975" y="3959"/>
                  <a:pt x="11942" y="3950"/>
                  <a:pt x="11908" y="3944"/>
                </a:cubicBezTo>
                <a:cubicBezTo>
                  <a:pt x="11757" y="3910"/>
                  <a:pt x="11656" y="3898"/>
                  <a:pt x="11656" y="3898"/>
                </a:cubicBezTo>
                <a:cubicBezTo>
                  <a:pt x="11512" y="3876"/>
                  <a:pt x="11372" y="3864"/>
                  <a:pt x="11238" y="3858"/>
                </a:cubicBezTo>
                <a:cubicBezTo>
                  <a:pt x="11120" y="3852"/>
                  <a:pt x="11006" y="3853"/>
                  <a:pt x="10897" y="3858"/>
                </a:cubicBezTo>
                <a:close/>
              </a:path>
            </a:pathLst>
          </a:custGeom>
          <a:solidFill>
            <a:srgbClr val="FFFFFF"/>
          </a:solidFill>
          <a:ln w="38100">
            <a:solidFill>
              <a:srgbClr val="F7BA0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50800" tIns="50800" rIns="50800" bIns="50800" anchor="ctr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149" name="선물"/>
          <p:cNvSpPr/>
          <p:nvPr/>
        </p:nvSpPr>
        <p:spPr>
          <a:xfrm>
            <a:off x="4892645" y="5842448"/>
            <a:ext cx="1600750" cy="1887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9366" y="0"/>
                  <a:pt x="8196" y="977"/>
                  <a:pt x="8164" y="2187"/>
                </a:cubicBezTo>
                <a:cubicBezTo>
                  <a:pt x="7271" y="1693"/>
                  <a:pt x="6060" y="1770"/>
                  <a:pt x="5266" y="2427"/>
                </a:cubicBezTo>
                <a:cubicBezTo>
                  <a:pt x="4820" y="2796"/>
                  <a:pt x="4570" y="3288"/>
                  <a:pt x="4562" y="3816"/>
                </a:cubicBezTo>
                <a:cubicBezTo>
                  <a:pt x="4555" y="4344"/>
                  <a:pt x="4789" y="4843"/>
                  <a:pt x="5224" y="5221"/>
                </a:cubicBezTo>
                <a:cubicBezTo>
                  <a:pt x="5498" y="5460"/>
                  <a:pt x="5856" y="5665"/>
                  <a:pt x="6249" y="5839"/>
                </a:cubicBezTo>
                <a:cubicBezTo>
                  <a:pt x="4508" y="5606"/>
                  <a:pt x="2878" y="5234"/>
                  <a:pt x="1483" y="4723"/>
                </a:cubicBezTo>
                <a:lnTo>
                  <a:pt x="1051" y="5568"/>
                </a:lnTo>
                <a:cubicBezTo>
                  <a:pt x="3664" y="6525"/>
                  <a:pt x="7127" y="7053"/>
                  <a:pt x="10801" y="7053"/>
                </a:cubicBezTo>
                <a:cubicBezTo>
                  <a:pt x="14475" y="7053"/>
                  <a:pt x="17936" y="6525"/>
                  <a:pt x="20549" y="5568"/>
                </a:cubicBezTo>
                <a:lnTo>
                  <a:pt x="20119" y="4723"/>
                </a:lnTo>
                <a:cubicBezTo>
                  <a:pt x="18724" y="5234"/>
                  <a:pt x="17092" y="5606"/>
                  <a:pt x="15351" y="5839"/>
                </a:cubicBezTo>
                <a:cubicBezTo>
                  <a:pt x="15744" y="5665"/>
                  <a:pt x="16104" y="5460"/>
                  <a:pt x="16378" y="5221"/>
                </a:cubicBezTo>
                <a:cubicBezTo>
                  <a:pt x="16813" y="4843"/>
                  <a:pt x="17047" y="4344"/>
                  <a:pt x="17040" y="3816"/>
                </a:cubicBezTo>
                <a:cubicBezTo>
                  <a:pt x="17032" y="3288"/>
                  <a:pt x="16782" y="2796"/>
                  <a:pt x="16336" y="2427"/>
                </a:cubicBezTo>
                <a:cubicBezTo>
                  <a:pt x="15542" y="1770"/>
                  <a:pt x="14331" y="1693"/>
                  <a:pt x="13438" y="2187"/>
                </a:cubicBezTo>
                <a:cubicBezTo>
                  <a:pt x="13406" y="977"/>
                  <a:pt x="12236" y="0"/>
                  <a:pt x="10801" y="0"/>
                </a:cubicBezTo>
                <a:close/>
                <a:moveTo>
                  <a:pt x="10801" y="862"/>
                </a:moveTo>
                <a:cubicBezTo>
                  <a:pt x="11695" y="862"/>
                  <a:pt x="12421" y="1480"/>
                  <a:pt x="12421" y="2238"/>
                </a:cubicBezTo>
                <a:cubicBezTo>
                  <a:pt x="12421" y="3233"/>
                  <a:pt x="11465" y="4664"/>
                  <a:pt x="10801" y="5507"/>
                </a:cubicBezTo>
                <a:cubicBezTo>
                  <a:pt x="10137" y="4664"/>
                  <a:pt x="9179" y="3233"/>
                  <a:pt x="9179" y="2238"/>
                </a:cubicBezTo>
                <a:cubicBezTo>
                  <a:pt x="9179" y="1480"/>
                  <a:pt x="9907" y="862"/>
                  <a:pt x="10801" y="862"/>
                </a:cubicBezTo>
                <a:close/>
                <a:moveTo>
                  <a:pt x="6908" y="2787"/>
                </a:moveTo>
                <a:cubicBezTo>
                  <a:pt x="7240" y="2790"/>
                  <a:pt x="7550" y="2904"/>
                  <a:pt x="7782" y="3105"/>
                </a:cubicBezTo>
                <a:cubicBezTo>
                  <a:pt x="8413" y="3654"/>
                  <a:pt x="8808" y="4852"/>
                  <a:pt x="9002" y="5677"/>
                </a:cubicBezTo>
                <a:cubicBezTo>
                  <a:pt x="8035" y="5492"/>
                  <a:pt x="6633" y="5127"/>
                  <a:pt x="6001" y="4578"/>
                </a:cubicBezTo>
                <a:cubicBezTo>
                  <a:pt x="5770" y="4376"/>
                  <a:pt x="5644" y="4110"/>
                  <a:pt x="5648" y="3828"/>
                </a:cubicBezTo>
                <a:cubicBezTo>
                  <a:pt x="5652" y="3547"/>
                  <a:pt x="5786" y="3283"/>
                  <a:pt x="6024" y="3087"/>
                </a:cubicBezTo>
                <a:cubicBezTo>
                  <a:pt x="6261" y="2890"/>
                  <a:pt x="6577" y="2784"/>
                  <a:pt x="6908" y="2787"/>
                </a:cubicBezTo>
                <a:close/>
                <a:moveTo>
                  <a:pt x="14710" y="2787"/>
                </a:moveTo>
                <a:cubicBezTo>
                  <a:pt x="15023" y="2787"/>
                  <a:pt x="15337" y="2887"/>
                  <a:pt x="15578" y="3087"/>
                </a:cubicBezTo>
                <a:cubicBezTo>
                  <a:pt x="16069" y="3493"/>
                  <a:pt x="16077" y="4162"/>
                  <a:pt x="15599" y="4578"/>
                </a:cubicBezTo>
                <a:cubicBezTo>
                  <a:pt x="14968" y="5126"/>
                  <a:pt x="13566" y="5492"/>
                  <a:pt x="12598" y="5677"/>
                </a:cubicBezTo>
                <a:cubicBezTo>
                  <a:pt x="12792" y="4852"/>
                  <a:pt x="13190" y="3653"/>
                  <a:pt x="13820" y="3105"/>
                </a:cubicBezTo>
                <a:cubicBezTo>
                  <a:pt x="14063" y="2894"/>
                  <a:pt x="14387" y="2787"/>
                  <a:pt x="14710" y="2787"/>
                </a:cubicBezTo>
                <a:close/>
                <a:moveTo>
                  <a:pt x="0" y="7578"/>
                </a:moveTo>
                <a:lnTo>
                  <a:pt x="0" y="11099"/>
                </a:lnTo>
                <a:lnTo>
                  <a:pt x="9229" y="11099"/>
                </a:lnTo>
                <a:lnTo>
                  <a:pt x="9229" y="7578"/>
                </a:lnTo>
                <a:lnTo>
                  <a:pt x="0" y="7578"/>
                </a:lnTo>
                <a:close/>
                <a:moveTo>
                  <a:pt x="12371" y="7578"/>
                </a:moveTo>
                <a:lnTo>
                  <a:pt x="12371" y="11099"/>
                </a:lnTo>
                <a:lnTo>
                  <a:pt x="21600" y="11099"/>
                </a:lnTo>
                <a:lnTo>
                  <a:pt x="21600" y="7578"/>
                </a:lnTo>
                <a:lnTo>
                  <a:pt x="12371" y="7578"/>
                </a:lnTo>
                <a:close/>
                <a:moveTo>
                  <a:pt x="943" y="11779"/>
                </a:moveTo>
                <a:lnTo>
                  <a:pt x="943" y="21600"/>
                </a:lnTo>
                <a:lnTo>
                  <a:pt x="9229" y="21600"/>
                </a:lnTo>
                <a:lnTo>
                  <a:pt x="9229" y="11779"/>
                </a:lnTo>
                <a:lnTo>
                  <a:pt x="943" y="11779"/>
                </a:lnTo>
                <a:close/>
                <a:moveTo>
                  <a:pt x="12371" y="11779"/>
                </a:moveTo>
                <a:lnTo>
                  <a:pt x="12371" y="21600"/>
                </a:lnTo>
                <a:lnTo>
                  <a:pt x="20657" y="21600"/>
                </a:lnTo>
                <a:lnTo>
                  <a:pt x="20657" y="11779"/>
                </a:lnTo>
                <a:lnTo>
                  <a:pt x="12371" y="11779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4F81BD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50800" tIns="50800" rIns="50800" bIns="50800" anchor="ctr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grpSp>
        <p:nvGrpSpPr>
          <p:cNvPr id="152" name="와~ 걸으면…"/>
          <p:cNvGrpSpPr/>
          <p:nvPr/>
        </p:nvGrpSpPr>
        <p:grpSpPr>
          <a:xfrm>
            <a:off x="2913005" y="3442061"/>
            <a:ext cx="2698265" cy="1526422"/>
            <a:chOff x="0" y="0"/>
            <a:chExt cx="2698263" cy="1526420"/>
          </a:xfrm>
        </p:grpSpPr>
        <p:sp>
          <p:nvSpPr>
            <p:cNvPr id="150" name="인용 풍선"/>
            <p:cNvSpPr/>
            <p:nvPr/>
          </p:nvSpPr>
          <p:spPr>
            <a:xfrm>
              <a:off x="0" y="0"/>
              <a:ext cx="2698264" cy="1526421"/>
            </a:xfrm>
            <a:prstGeom prst="wedgeEllipseCallout">
              <a:avLst>
                <a:gd name="adj1" fmla="val -49373"/>
                <a:gd name="adj2" fmla="val 67748"/>
              </a:avLst>
            </a:prstGeom>
            <a:solidFill>
              <a:srgbClr val="FFFFFF"/>
            </a:solidFill>
            <a:ln w="38100" cap="flat">
              <a:solidFill>
                <a:srgbClr val="4F81BD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151" name="와~ 걸으면…"/>
            <p:cNvSpPr txBox="1"/>
            <p:nvPr/>
          </p:nvSpPr>
          <p:spPr>
            <a:xfrm>
              <a:off x="395151" y="422084"/>
              <a:ext cx="1907962" cy="6822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와~ 걸으면 </a:t>
              </a:r>
            </a:p>
            <a:p>
              <a:pPr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혜택을 준다고?</a:t>
              </a:r>
            </a:p>
          </p:txBody>
        </p:sp>
      </p:grpSp>
      <p:sp>
        <p:nvSpPr>
          <p:cNvPr id="153" name="선물"/>
          <p:cNvSpPr/>
          <p:nvPr/>
        </p:nvSpPr>
        <p:spPr>
          <a:xfrm>
            <a:off x="6535721" y="5842448"/>
            <a:ext cx="1600751" cy="1887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9366" y="0"/>
                  <a:pt x="8196" y="977"/>
                  <a:pt x="8164" y="2187"/>
                </a:cubicBezTo>
                <a:cubicBezTo>
                  <a:pt x="7271" y="1693"/>
                  <a:pt x="6060" y="1770"/>
                  <a:pt x="5266" y="2427"/>
                </a:cubicBezTo>
                <a:cubicBezTo>
                  <a:pt x="4820" y="2796"/>
                  <a:pt x="4570" y="3288"/>
                  <a:pt x="4562" y="3816"/>
                </a:cubicBezTo>
                <a:cubicBezTo>
                  <a:pt x="4555" y="4344"/>
                  <a:pt x="4789" y="4843"/>
                  <a:pt x="5224" y="5221"/>
                </a:cubicBezTo>
                <a:cubicBezTo>
                  <a:pt x="5498" y="5460"/>
                  <a:pt x="5856" y="5665"/>
                  <a:pt x="6249" y="5839"/>
                </a:cubicBezTo>
                <a:cubicBezTo>
                  <a:pt x="4508" y="5606"/>
                  <a:pt x="2878" y="5234"/>
                  <a:pt x="1483" y="4723"/>
                </a:cubicBezTo>
                <a:lnTo>
                  <a:pt x="1051" y="5568"/>
                </a:lnTo>
                <a:cubicBezTo>
                  <a:pt x="3664" y="6525"/>
                  <a:pt x="7127" y="7053"/>
                  <a:pt x="10801" y="7053"/>
                </a:cubicBezTo>
                <a:cubicBezTo>
                  <a:pt x="14475" y="7053"/>
                  <a:pt x="17936" y="6525"/>
                  <a:pt x="20549" y="5568"/>
                </a:cubicBezTo>
                <a:lnTo>
                  <a:pt x="20119" y="4723"/>
                </a:lnTo>
                <a:cubicBezTo>
                  <a:pt x="18724" y="5234"/>
                  <a:pt x="17092" y="5606"/>
                  <a:pt x="15351" y="5839"/>
                </a:cubicBezTo>
                <a:cubicBezTo>
                  <a:pt x="15744" y="5665"/>
                  <a:pt x="16104" y="5460"/>
                  <a:pt x="16378" y="5221"/>
                </a:cubicBezTo>
                <a:cubicBezTo>
                  <a:pt x="16813" y="4843"/>
                  <a:pt x="17047" y="4344"/>
                  <a:pt x="17040" y="3816"/>
                </a:cubicBezTo>
                <a:cubicBezTo>
                  <a:pt x="17032" y="3288"/>
                  <a:pt x="16782" y="2796"/>
                  <a:pt x="16336" y="2427"/>
                </a:cubicBezTo>
                <a:cubicBezTo>
                  <a:pt x="15542" y="1770"/>
                  <a:pt x="14331" y="1693"/>
                  <a:pt x="13438" y="2187"/>
                </a:cubicBezTo>
                <a:cubicBezTo>
                  <a:pt x="13406" y="977"/>
                  <a:pt x="12236" y="0"/>
                  <a:pt x="10801" y="0"/>
                </a:cubicBezTo>
                <a:close/>
                <a:moveTo>
                  <a:pt x="10801" y="862"/>
                </a:moveTo>
                <a:cubicBezTo>
                  <a:pt x="11695" y="862"/>
                  <a:pt x="12421" y="1480"/>
                  <a:pt x="12421" y="2238"/>
                </a:cubicBezTo>
                <a:cubicBezTo>
                  <a:pt x="12421" y="3233"/>
                  <a:pt x="11465" y="4664"/>
                  <a:pt x="10801" y="5507"/>
                </a:cubicBezTo>
                <a:cubicBezTo>
                  <a:pt x="10137" y="4664"/>
                  <a:pt x="9179" y="3233"/>
                  <a:pt x="9179" y="2238"/>
                </a:cubicBezTo>
                <a:cubicBezTo>
                  <a:pt x="9179" y="1480"/>
                  <a:pt x="9907" y="862"/>
                  <a:pt x="10801" y="862"/>
                </a:cubicBezTo>
                <a:close/>
                <a:moveTo>
                  <a:pt x="6908" y="2787"/>
                </a:moveTo>
                <a:cubicBezTo>
                  <a:pt x="7240" y="2790"/>
                  <a:pt x="7550" y="2904"/>
                  <a:pt x="7782" y="3105"/>
                </a:cubicBezTo>
                <a:cubicBezTo>
                  <a:pt x="8413" y="3654"/>
                  <a:pt x="8808" y="4852"/>
                  <a:pt x="9002" y="5677"/>
                </a:cubicBezTo>
                <a:cubicBezTo>
                  <a:pt x="8035" y="5492"/>
                  <a:pt x="6633" y="5127"/>
                  <a:pt x="6001" y="4578"/>
                </a:cubicBezTo>
                <a:cubicBezTo>
                  <a:pt x="5770" y="4376"/>
                  <a:pt x="5644" y="4110"/>
                  <a:pt x="5648" y="3828"/>
                </a:cubicBezTo>
                <a:cubicBezTo>
                  <a:pt x="5652" y="3547"/>
                  <a:pt x="5786" y="3283"/>
                  <a:pt x="6024" y="3087"/>
                </a:cubicBezTo>
                <a:cubicBezTo>
                  <a:pt x="6261" y="2890"/>
                  <a:pt x="6577" y="2784"/>
                  <a:pt x="6908" y="2787"/>
                </a:cubicBezTo>
                <a:close/>
                <a:moveTo>
                  <a:pt x="14710" y="2787"/>
                </a:moveTo>
                <a:cubicBezTo>
                  <a:pt x="15023" y="2787"/>
                  <a:pt x="15337" y="2887"/>
                  <a:pt x="15578" y="3087"/>
                </a:cubicBezTo>
                <a:cubicBezTo>
                  <a:pt x="16069" y="3493"/>
                  <a:pt x="16077" y="4162"/>
                  <a:pt x="15599" y="4578"/>
                </a:cubicBezTo>
                <a:cubicBezTo>
                  <a:pt x="14968" y="5126"/>
                  <a:pt x="13566" y="5492"/>
                  <a:pt x="12598" y="5677"/>
                </a:cubicBezTo>
                <a:cubicBezTo>
                  <a:pt x="12792" y="4852"/>
                  <a:pt x="13190" y="3653"/>
                  <a:pt x="13820" y="3105"/>
                </a:cubicBezTo>
                <a:cubicBezTo>
                  <a:pt x="14063" y="2894"/>
                  <a:pt x="14387" y="2787"/>
                  <a:pt x="14710" y="2787"/>
                </a:cubicBezTo>
                <a:close/>
                <a:moveTo>
                  <a:pt x="0" y="7578"/>
                </a:moveTo>
                <a:lnTo>
                  <a:pt x="0" y="11099"/>
                </a:lnTo>
                <a:lnTo>
                  <a:pt x="9229" y="11099"/>
                </a:lnTo>
                <a:lnTo>
                  <a:pt x="9229" y="7578"/>
                </a:lnTo>
                <a:lnTo>
                  <a:pt x="0" y="7578"/>
                </a:lnTo>
                <a:close/>
                <a:moveTo>
                  <a:pt x="12371" y="7578"/>
                </a:moveTo>
                <a:lnTo>
                  <a:pt x="12371" y="11099"/>
                </a:lnTo>
                <a:lnTo>
                  <a:pt x="21600" y="11099"/>
                </a:lnTo>
                <a:lnTo>
                  <a:pt x="21600" y="7578"/>
                </a:lnTo>
                <a:lnTo>
                  <a:pt x="12371" y="7578"/>
                </a:lnTo>
                <a:close/>
                <a:moveTo>
                  <a:pt x="943" y="11779"/>
                </a:moveTo>
                <a:lnTo>
                  <a:pt x="943" y="21600"/>
                </a:lnTo>
                <a:lnTo>
                  <a:pt x="9229" y="21600"/>
                </a:lnTo>
                <a:lnTo>
                  <a:pt x="9229" y="11779"/>
                </a:lnTo>
                <a:lnTo>
                  <a:pt x="943" y="11779"/>
                </a:lnTo>
                <a:close/>
                <a:moveTo>
                  <a:pt x="12371" y="11779"/>
                </a:moveTo>
                <a:lnTo>
                  <a:pt x="12371" y="21600"/>
                </a:lnTo>
                <a:lnTo>
                  <a:pt x="20657" y="21600"/>
                </a:lnTo>
                <a:lnTo>
                  <a:pt x="20657" y="11779"/>
                </a:lnTo>
                <a:lnTo>
                  <a:pt x="12371" y="11779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C0504D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50800" tIns="50800" rIns="50800" bIns="50800" anchor="ctr"/>
          <a:lstStyle/>
          <a:p>
            <a:pPr algn="l" defTabSz="914400">
              <a:defRPr sz="1800">
                <a:solidFill>
                  <a:srgbClr val="C0504D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154" name="선물"/>
          <p:cNvSpPr/>
          <p:nvPr/>
        </p:nvSpPr>
        <p:spPr>
          <a:xfrm>
            <a:off x="5714182" y="3912496"/>
            <a:ext cx="1600751" cy="1887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9366" y="0"/>
                  <a:pt x="8196" y="977"/>
                  <a:pt x="8164" y="2187"/>
                </a:cubicBezTo>
                <a:cubicBezTo>
                  <a:pt x="7271" y="1693"/>
                  <a:pt x="6060" y="1770"/>
                  <a:pt x="5266" y="2427"/>
                </a:cubicBezTo>
                <a:cubicBezTo>
                  <a:pt x="4820" y="2796"/>
                  <a:pt x="4570" y="3288"/>
                  <a:pt x="4562" y="3816"/>
                </a:cubicBezTo>
                <a:cubicBezTo>
                  <a:pt x="4555" y="4344"/>
                  <a:pt x="4789" y="4843"/>
                  <a:pt x="5224" y="5221"/>
                </a:cubicBezTo>
                <a:cubicBezTo>
                  <a:pt x="5498" y="5460"/>
                  <a:pt x="5856" y="5665"/>
                  <a:pt x="6249" y="5839"/>
                </a:cubicBezTo>
                <a:cubicBezTo>
                  <a:pt x="4508" y="5606"/>
                  <a:pt x="2878" y="5234"/>
                  <a:pt x="1483" y="4723"/>
                </a:cubicBezTo>
                <a:lnTo>
                  <a:pt x="1051" y="5568"/>
                </a:lnTo>
                <a:cubicBezTo>
                  <a:pt x="3664" y="6525"/>
                  <a:pt x="7127" y="7053"/>
                  <a:pt x="10801" y="7053"/>
                </a:cubicBezTo>
                <a:cubicBezTo>
                  <a:pt x="14475" y="7053"/>
                  <a:pt x="17936" y="6525"/>
                  <a:pt x="20549" y="5568"/>
                </a:cubicBezTo>
                <a:lnTo>
                  <a:pt x="20119" y="4723"/>
                </a:lnTo>
                <a:cubicBezTo>
                  <a:pt x="18724" y="5234"/>
                  <a:pt x="17092" y="5606"/>
                  <a:pt x="15351" y="5839"/>
                </a:cubicBezTo>
                <a:cubicBezTo>
                  <a:pt x="15744" y="5665"/>
                  <a:pt x="16104" y="5460"/>
                  <a:pt x="16378" y="5221"/>
                </a:cubicBezTo>
                <a:cubicBezTo>
                  <a:pt x="16813" y="4843"/>
                  <a:pt x="17047" y="4344"/>
                  <a:pt x="17040" y="3816"/>
                </a:cubicBezTo>
                <a:cubicBezTo>
                  <a:pt x="17032" y="3288"/>
                  <a:pt x="16782" y="2796"/>
                  <a:pt x="16336" y="2427"/>
                </a:cubicBezTo>
                <a:cubicBezTo>
                  <a:pt x="15542" y="1770"/>
                  <a:pt x="14331" y="1693"/>
                  <a:pt x="13438" y="2187"/>
                </a:cubicBezTo>
                <a:cubicBezTo>
                  <a:pt x="13406" y="977"/>
                  <a:pt x="12236" y="0"/>
                  <a:pt x="10801" y="0"/>
                </a:cubicBezTo>
                <a:close/>
                <a:moveTo>
                  <a:pt x="10801" y="862"/>
                </a:moveTo>
                <a:cubicBezTo>
                  <a:pt x="11695" y="862"/>
                  <a:pt x="12421" y="1480"/>
                  <a:pt x="12421" y="2238"/>
                </a:cubicBezTo>
                <a:cubicBezTo>
                  <a:pt x="12421" y="3233"/>
                  <a:pt x="11465" y="4664"/>
                  <a:pt x="10801" y="5507"/>
                </a:cubicBezTo>
                <a:cubicBezTo>
                  <a:pt x="10137" y="4664"/>
                  <a:pt x="9179" y="3233"/>
                  <a:pt x="9179" y="2238"/>
                </a:cubicBezTo>
                <a:cubicBezTo>
                  <a:pt x="9179" y="1480"/>
                  <a:pt x="9907" y="862"/>
                  <a:pt x="10801" y="862"/>
                </a:cubicBezTo>
                <a:close/>
                <a:moveTo>
                  <a:pt x="6908" y="2787"/>
                </a:moveTo>
                <a:cubicBezTo>
                  <a:pt x="7240" y="2790"/>
                  <a:pt x="7550" y="2904"/>
                  <a:pt x="7782" y="3105"/>
                </a:cubicBezTo>
                <a:cubicBezTo>
                  <a:pt x="8413" y="3654"/>
                  <a:pt x="8808" y="4852"/>
                  <a:pt x="9002" y="5677"/>
                </a:cubicBezTo>
                <a:cubicBezTo>
                  <a:pt x="8035" y="5492"/>
                  <a:pt x="6633" y="5127"/>
                  <a:pt x="6001" y="4578"/>
                </a:cubicBezTo>
                <a:cubicBezTo>
                  <a:pt x="5770" y="4376"/>
                  <a:pt x="5644" y="4110"/>
                  <a:pt x="5648" y="3828"/>
                </a:cubicBezTo>
                <a:cubicBezTo>
                  <a:pt x="5652" y="3547"/>
                  <a:pt x="5786" y="3283"/>
                  <a:pt x="6024" y="3087"/>
                </a:cubicBezTo>
                <a:cubicBezTo>
                  <a:pt x="6261" y="2890"/>
                  <a:pt x="6577" y="2784"/>
                  <a:pt x="6908" y="2787"/>
                </a:cubicBezTo>
                <a:close/>
                <a:moveTo>
                  <a:pt x="14710" y="2787"/>
                </a:moveTo>
                <a:cubicBezTo>
                  <a:pt x="15023" y="2787"/>
                  <a:pt x="15337" y="2887"/>
                  <a:pt x="15578" y="3087"/>
                </a:cubicBezTo>
                <a:cubicBezTo>
                  <a:pt x="16069" y="3493"/>
                  <a:pt x="16077" y="4162"/>
                  <a:pt x="15599" y="4578"/>
                </a:cubicBezTo>
                <a:cubicBezTo>
                  <a:pt x="14968" y="5126"/>
                  <a:pt x="13566" y="5492"/>
                  <a:pt x="12598" y="5677"/>
                </a:cubicBezTo>
                <a:cubicBezTo>
                  <a:pt x="12792" y="4852"/>
                  <a:pt x="13190" y="3653"/>
                  <a:pt x="13820" y="3105"/>
                </a:cubicBezTo>
                <a:cubicBezTo>
                  <a:pt x="14063" y="2894"/>
                  <a:pt x="14387" y="2787"/>
                  <a:pt x="14710" y="2787"/>
                </a:cubicBezTo>
                <a:close/>
                <a:moveTo>
                  <a:pt x="0" y="7578"/>
                </a:moveTo>
                <a:lnTo>
                  <a:pt x="0" y="11099"/>
                </a:lnTo>
                <a:lnTo>
                  <a:pt x="9229" y="11099"/>
                </a:lnTo>
                <a:lnTo>
                  <a:pt x="9229" y="7578"/>
                </a:lnTo>
                <a:lnTo>
                  <a:pt x="0" y="7578"/>
                </a:lnTo>
                <a:close/>
                <a:moveTo>
                  <a:pt x="12371" y="7578"/>
                </a:moveTo>
                <a:lnTo>
                  <a:pt x="12371" y="11099"/>
                </a:lnTo>
                <a:lnTo>
                  <a:pt x="21600" y="11099"/>
                </a:lnTo>
                <a:lnTo>
                  <a:pt x="21600" y="7578"/>
                </a:lnTo>
                <a:lnTo>
                  <a:pt x="12371" y="7578"/>
                </a:lnTo>
                <a:close/>
                <a:moveTo>
                  <a:pt x="943" y="11779"/>
                </a:moveTo>
                <a:lnTo>
                  <a:pt x="943" y="21600"/>
                </a:lnTo>
                <a:lnTo>
                  <a:pt x="9229" y="21600"/>
                </a:lnTo>
                <a:lnTo>
                  <a:pt x="9229" y="11779"/>
                </a:lnTo>
                <a:lnTo>
                  <a:pt x="943" y="11779"/>
                </a:lnTo>
                <a:close/>
                <a:moveTo>
                  <a:pt x="12371" y="11779"/>
                </a:moveTo>
                <a:lnTo>
                  <a:pt x="12371" y="21600"/>
                </a:lnTo>
                <a:lnTo>
                  <a:pt x="20657" y="21600"/>
                </a:lnTo>
                <a:lnTo>
                  <a:pt x="20657" y="11779"/>
                </a:lnTo>
                <a:lnTo>
                  <a:pt x="12371" y="11779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9BBB59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50800" tIns="50800" rIns="50800" bIns="50800" anchor="ctr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grpSp>
        <p:nvGrpSpPr>
          <p:cNvPr id="159" name="그룹"/>
          <p:cNvGrpSpPr/>
          <p:nvPr/>
        </p:nvGrpSpPr>
        <p:grpSpPr>
          <a:xfrm>
            <a:off x="7365758" y="3258439"/>
            <a:ext cx="3877199" cy="4471666"/>
            <a:chOff x="0" y="0"/>
            <a:chExt cx="3877197" cy="4471665"/>
          </a:xfrm>
        </p:grpSpPr>
        <p:sp>
          <p:nvSpPr>
            <p:cNvPr id="155" name="남자"/>
            <p:cNvSpPr/>
            <p:nvPr/>
          </p:nvSpPr>
          <p:spPr>
            <a:xfrm>
              <a:off x="2718785" y="1481122"/>
              <a:ext cx="1158413" cy="29905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502" fill="norm" stroke="1" extrusionOk="0">
                  <a:moveTo>
                    <a:pt x="10246" y="9"/>
                  </a:moveTo>
                  <a:cubicBezTo>
                    <a:pt x="9651" y="38"/>
                    <a:pt x="9052" y="141"/>
                    <a:pt x="8490" y="330"/>
                  </a:cubicBezTo>
                  <a:cubicBezTo>
                    <a:pt x="7409" y="696"/>
                    <a:pt x="7827" y="1470"/>
                    <a:pt x="7827" y="1470"/>
                  </a:cubicBezTo>
                  <a:cubicBezTo>
                    <a:pt x="7827" y="1470"/>
                    <a:pt x="7467" y="1471"/>
                    <a:pt x="7689" y="1836"/>
                  </a:cubicBezTo>
                  <a:cubicBezTo>
                    <a:pt x="7827" y="2068"/>
                    <a:pt x="7730" y="2121"/>
                    <a:pt x="8174" y="2196"/>
                  </a:cubicBezTo>
                  <a:cubicBezTo>
                    <a:pt x="8285" y="2476"/>
                    <a:pt x="8629" y="2492"/>
                    <a:pt x="8629" y="2982"/>
                  </a:cubicBezTo>
                  <a:cubicBezTo>
                    <a:pt x="8629" y="2987"/>
                    <a:pt x="8355" y="2977"/>
                    <a:pt x="8161" y="3133"/>
                  </a:cubicBezTo>
                  <a:cubicBezTo>
                    <a:pt x="8106" y="3176"/>
                    <a:pt x="8049" y="3321"/>
                    <a:pt x="7827" y="3358"/>
                  </a:cubicBezTo>
                  <a:cubicBezTo>
                    <a:pt x="6842" y="3541"/>
                    <a:pt x="4636" y="3730"/>
                    <a:pt x="4095" y="3940"/>
                  </a:cubicBezTo>
                  <a:cubicBezTo>
                    <a:pt x="3332" y="4236"/>
                    <a:pt x="185" y="6556"/>
                    <a:pt x="185" y="6782"/>
                  </a:cubicBezTo>
                  <a:cubicBezTo>
                    <a:pt x="185" y="7132"/>
                    <a:pt x="112" y="7368"/>
                    <a:pt x="306" y="7545"/>
                  </a:cubicBezTo>
                  <a:cubicBezTo>
                    <a:pt x="1138" y="8299"/>
                    <a:pt x="2140" y="9547"/>
                    <a:pt x="3388" y="10138"/>
                  </a:cubicBezTo>
                  <a:cubicBezTo>
                    <a:pt x="3555" y="10219"/>
                    <a:pt x="3874" y="10312"/>
                    <a:pt x="4290" y="10365"/>
                  </a:cubicBezTo>
                  <a:cubicBezTo>
                    <a:pt x="4706" y="10419"/>
                    <a:pt x="5414" y="10538"/>
                    <a:pt x="5400" y="10635"/>
                  </a:cubicBezTo>
                  <a:cubicBezTo>
                    <a:pt x="5261" y="11506"/>
                    <a:pt x="4984" y="13594"/>
                    <a:pt x="4775" y="14590"/>
                  </a:cubicBezTo>
                  <a:cubicBezTo>
                    <a:pt x="4637" y="15241"/>
                    <a:pt x="4526" y="15983"/>
                    <a:pt x="4429" y="16446"/>
                  </a:cubicBezTo>
                  <a:cubicBezTo>
                    <a:pt x="4262" y="17243"/>
                    <a:pt x="4221" y="18179"/>
                    <a:pt x="3666" y="19164"/>
                  </a:cubicBezTo>
                  <a:cubicBezTo>
                    <a:pt x="3416" y="19616"/>
                    <a:pt x="2972" y="20213"/>
                    <a:pt x="3250" y="20213"/>
                  </a:cubicBezTo>
                  <a:cubicBezTo>
                    <a:pt x="2833" y="20611"/>
                    <a:pt x="1236" y="20826"/>
                    <a:pt x="432" y="20912"/>
                  </a:cubicBezTo>
                  <a:cubicBezTo>
                    <a:pt x="154" y="20939"/>
                    <a:pt x="-25" y="21042"/>
                    <a:pt x="3" y="21155"/>
                  </a:cubicBezTo>
                  <a:lnTo>
                    <a:pt x="29" y="21224"/>
                  </a:lnTo>
                  <a:cubicBezTo>
                    <a:pt x="43" y="21310"/>
                    <a:pt x="324" y="21343"/>
                    <a:pt x="393" y="21343"/>
                  </a:cubicBezTo>
                  <a:cubicBezTo>
                    <a:pt x="837" y="21375"/>
                    <a:pt x="2207" y="21460"/>
                    <a:pt x="3206" y="21304"/>
                  </a:cubicBezTo>
                  <a:cubicBezTo>
                    <a:pt x="4371" y="21127"/>
                    <a:pt x="5857" y="21246"/>
                    <a:pt x="7008" y="21187"/>
                  </a:cubicBezTo>
                  <a:cubicBezTo>
                    <a:pt x="7355" y="21170"/>
                    <a:pt x="7398" y="20691"/>
                    <a:pt x="7259" y="20470"/>
                  </a:cubicBezTo>
                  <a:cubicBezTo>
                    <a:pt x="7218" y="20406"/>
                    <a:pt x="7134" y="20374"/>
                    <a:pt x="7134" y="20374"/>
                  </a:cubicBezTo>
                  <a:lnTo>
                    <a:pt x="7190" y="20411"/>
                  </a:lnTo>
                  <a:cubicBezTo>
                    <a:pt x="7773" y="20433"/>
                    <a:pt x="8367" y="17904"/>
                    <a:pt x="8742" y="15859"/>
                  </a:cubicBezTo>
                  <a:cubicBezTo>
                    <a:pt x="8908" y="14998"/>
                    <a:pt x="10033" y="13115"/>
                    <a:pt x="10394" y="12496"/>
                  </a:cubicBezTo>
                  <a:cubicBezTo>
                    <a:pt x="10421" y="12442"/>
                    <a:pt x="10630" y="12442"/>
                    <a:pt x="10658" y="12496"/>
                  </a:cubicBezTo>
                  <a:cubicBezTo>
                    <a:pt x="10880" y="12986"/>
                    <a:pt x="11168" y="14030"/>
                    <a:pt x="11473" y="14756"/>
                  </a:cubicBezTo>
                  <a:cubicBezTo>
                    <a:pt x="11542" y="14923"/>
                    <a:pt x="11753" y="15563"/>
                    <a:pt x="11781" y="15967"/>
                  </a:cubicBezTo>
                  <a:cubicBezTo>
                    <a:pt x="11892" y="17205"/>
                    <a:pt x="11572" y="19841"/>
                    <a:pt x="12002" y="20174"/>
                  </a:cubicBezTo>
                  <a:cubicBezTo>
                    <a:pt x="12002" y="20174"/>
                    <a:pt x="11906" y="20681"/>
                    <a:pt x="11490" y="21052"/>
                  </a:cubicBezTo>
                  <a:cubicBezTo>
                    <a:pt x="10908" y="21574"/>
                    <a:pt x="13763" y="21579"/>
                    <a:pt x="14568" y="21380"/>
                  </a:cubicBezTo>
                  <a:cubicBezTo>
                    <a:pt x="15608" y="21127"/>
                    <a:pt x="14986" y="20681"/>
                    <a:pt x="15028" y="20487"/>
                  </a:cubicBezTo>
                  <a:cubicBezTo>
                    <a:pt x="15125" y="20315"/>
                    <a:pt x="15333" y="20315"/>
                    <a:pt x="15444" y="19949"/>
                  </a:cubicBezTo>
                  <a:cubicBezTo>
                    <a:pt x="15763" y="18840"/>
                    <a:pt x="15485" y="17441"/>
                    <a:pt x="15513" y="16317"/>
                  </a:cubicBezTo>
                  <a:cubicBezTo>
                    <a:pt x="15527" y="15945"/>
                    <a:pt x="15886" y="15229"/>
                    <a:pt x="15886" y="14228"/>
                  </a:cubicBezTo>
                  <a:cubicBezTo>
                    <a:pt x="15886" y="13222"/>
                    <a:pt x="15888" y="12329"/>
                    <a:pt x="15721" y="11430"/>
                  </a:cubicBezTo>
                  <a:cubicBezTo>
                    <a:pt x="15610" y="10838"/>
                    <a:pt x="16110" y="10801"/>
                    <a:pt x="15652" y="10043"/>
                  </a:cubicBezTo>
                  <a:cubicBezTo>
                    <a:pt x="17247" y="10107"/>
                    <a:pt x="17453" y="10053"/>
                    <a:pt x="17967" y="9800"/>
                  </a:cubicBezTo>
                  <a:cubicBezTo>
                    <a:pt x="19312" y="9122"/>
                    <a:pt x="20798" y="7584"/>
                    <a:pt x="21062" y="7320"/>
                  </a:cubicBezTo>
                  <a:cubicBezTo>
                    <a:pt x="21575" y="7277"/>
                    <a:pt x="21546" y="6845"/>
                    <a:pt x="21296" y="6533"/>
                  </a:cubicBezTo>
                  <a:cubicBezTo>
                    <a:pt x="21226" y="6452"/>
                    <a:pt x="20909" y="6464"/>
                    <a:pt x="20854" y="6383"/>
                  </a:cubicBezTo>
                  <a:cubicBezTo>
                    <a:pt x="20424" y="5754"/>
                    <a:pt x="17691" y="4301"/>
                    <a:pt x="17247" y="3989"/>
                  </a:cubicBezTo>
                  <a:cubicBezTo>
                    <a:pt x="16859" y="3714"/>
                    <a:pt x="14264" y="3515"/>
                    <a:pt x="13376" y="3380"/>
                  </a:cubicBezTo>
                  <a:cubicBezTo>
                    <a:pt x="13237" y="3359"/>
                    <a:pt x="13085" y="3299"/>
                    <a:pt x="13029" y="3246"/>
                  </a:cubicBezTo>
                  <a:cubicBezTo>
                    <a:pt x="13001" y="3224"/>
                    <a:pt x="12988" y="3203"/>
                    <a:pt x="12960" y="3182"/>
                  </a:cubicBezTo>
                  <a:cubicBezTo>
                    <a:pt x="12724" y="2983"/>
                    <a:pt x="12392" y="2988"/>
                    <a:pt x="12392" y="2988"/>
                  </a:cubicBezTo>
                  <a:cubicBezTo>
                    <a:pt x="12350" y="2838"/>
                    <a:pt x="12319" y="2713"/>
                    <a:pt x="12444" y="2627"/>
                  </a:cubicBezTo>
                  <a:cubicBezTo>
                    <a:pt x="12610" y="2503"/>
                    <a:pt x="12750" y="2363"/>
                    <a:pt x="12847" y="2218"/>
                  </a:cubicBezTo>
                  <a:cubicBezTo>
                    <a:pt x="13041" y="2202"/>
                    <a:pt x="13196" y="2212"/>
                    <a:pt x="13376" y="1932"/>
                  </a:cubicBezTo>
                  <a:cubicBezTo>
                    <a:pt x="13445" y="1809"/>
                    <a:pt x="13748" y="1481"/>
                    <a:pt x="13276" y="1470"/>
                  </a:cubicBezTo>
                  <a:cubicBezTo>
                    <a:pt x="13373" y="1244"/>
                    <a:pt x="13679" y="443"/>
                    <a:pt x="12500" y="271"/>
                  </a:cubicBezTo>
                  <a:cubicBezTo>
                    <a:pt x="12154" y="222"/>
                    <a:pt x="12141" y="152"/>
                    <a:pt x="11989" y="125"/>
                  </a:cubicBezTo>
                  <a:cubicBezTo>
                    <a:pt x="11434" y="22"/>
                    <a:pt x="10841" y="-21"/>
                    <a:pt x="10246" y="9"/>
                  </a:cubicBezTo>
                  <a:close/>
                  <a:moveTo>
                    <a:pt x="16042" y="6037"/>
                  </a:moveTo>
                  <a:cubicBezTo>
                    <a:pt x="16175" y="6059"/>
                    <a:pt x="16316" y="6122"/>
                    <a:pt x="16371" y="6146"/>
                  </a:cubicBezTo>
                  <a:cubicBezTo>
                    <a:pt x="17342" y="6566"/>
                    <a:pt x="18104" y="6824"/>
                    <a:pt x="18201" y="6954"/>
                  </a:cubicBezTo>
                  <a:cubicBezTo>
                    <a:pt x="18270" y="7185"/>
                    <a:pt x="18326" y="7448"/>
                    <a:pt x="18326" y="7448"/>
                  </a:cubicBezTo>
                  <a:cubicBezTo>
                    <a:pt x="18326" y="7448"/>
                    <a:pt x="17454" y="9004"/>
                    <a:pt x="17052" y="9123"/>
                  </a:cubicBezTo>
                  <a:cubicBezTo>
                    <a:pt x="16802" y="9204"/>
                    <a:pt x="15790" y="8945"/>
                    <a:pt x="15236" y="8971"/>
                  </a:cubicBezTo>
                  <a:cubicBezTo>
                    <a:pt x="15236" y="8702"/>
                    <a:pt x="15249" y="8449"/>
                    <a:pt x="15305" y="7949"/>
                  </a:cubicBezTo>
                  <a:cubicBezTo>
                    <a:pt x="15374" y="7346"/>
                    <a:pt x="15692" y="6442"/>
                    <a:pt x="15747" y="6173"/>
                  </a:cubicBezTo>
                  <a:cubicBezTo>
                    <a:pt x="15782" y="6033"/>
                    <a:pt x="15908" y="6015"/>
                    <a:pt x="16042" y="6037"/>
                  </a:cubicBezTo>
                  <a:close/>
                  <a:moveTo>
                    <a:pt x="5001" y="6052"/>
                  </a:moveTo>
                  <a:cubicBezTo>
                    <a:pt x="5137" y="6042"/>
                    <a:pt x="5286" y="6073"/>
                    <a:pt x="5317" y="6130"/>
                  </a:cubicBezTo>
                  <a:cubicBezTo>
                    <a:pt x="5456" y="6388"/>
                    <a:pt x="5454" y="6739"/>
                    <a:pt x="5551" y="7132"/>
                  </a:cubicBezTo>
                  <a:cubicBezTo>
                    <a:pt x="5704" y="7751"/>
                    <a:pt x="5968" y="8368"/>
                    <a:pt x="5898" y="8734"/>
                  </a:cubicBezTo>
                  <a:cubicBezTo>
                    <a:pt x="5870" y="8917"/>
                    <a:pt x="5912" y="9090"/>
                    <a:pt x="5898" y="9106"/>
                  </a:cubicBezTo>
                  <a:cubicBezTo>
                    <a:pt x="5898" y="9106"/>
                    <a:pt x="5413" y="9294"/>
                    <a:pt x="5205" y="9321"/>
                  </a:cubicBezTo>
                  <a:cubicBezTo>
                    <a:pt x="4899" y="9354"/>
                    <a:pt x="4593" y="9461"/>
                    <a:pt x="4537" y="9429"/>
                  </a:cubicBezTo>
                  <a:cubicBezTo>
                    <a:pt x="4149" y="9149"/>
                    <a:pt x="3152" y="7621"/>
                    <a:pt x="3042" y="7384"/>
                  </a:cubicBezTo>
                  <a:cubicBezTo>
                    <a:pt x="3097" y="7250"/>
                    <a:pt x="3139" y="7061"/>
                    <a:pt x="3167" y="6964"/>
                  </a:cubicBezTo>
                  <a:cubicBezTo>
                    <a:pt x="3181" y="6921"/>
                    <a:pt x="3206" y="6883"/>
                    <a:pt x="3276" y="6851"/>
                  </a:cubicBezTo>
                  <a:cubicBezTo>
                    <a:pt x="3539" y="6700"/>
                    <a:pt x="4330" y="6259"/>
                    <a:pt x="4871" y="6076"/>
                  </a:cubicBezTo>
                  <a:cubicBezTo>
                    <a:pt x="4909" y="6062"/>
                    <a:pt x="4955" y="6056"/>
                    <a:pt x="5001" y="6052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rgbClr val="F7BA01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grpSp>
          <p:nvGrpSpPr>
            <p:cNvPr id="158" name="그런데 나한테…"/>
            <p:cNvGrpSpPr/>
            <p:nvPr/>
          </p:nvGrpSpPr>
          <p:grpSpPr>
            <a:xfrm>
              <a:off x="-1" y="-1"/>
              <a:ext cx="3160555" cy="1787941"/>
              <a:chOff x="0" y="0"/>
              <a:chExt cx="3160553" cy="1787939"/>
            </a:xfrm>
          </p:grpSpPr>
          <p:sp>
            <p:nvSpPr>
              <p:cNvPr id="156" name="인용 풍선"/>
              <p:cNvSpPr/>
              <p:nvPr/>
            </p:nvSpPr>
            <p:spPr>
              <a:xfrm>
                <a:off x="0" y="0"/>
                <a:ext cx="3160554" cy="1787940"/>
              </a:xfrm>
              <a:prstGeom prst="wedgeEllipseCallout">
                <a:avLst>
                  <a:gd name="adj1" fmla="val 41449"/>
                  <a:gd name="adj2" fmla="val 56434"/>
                </a:avLst>
              </a:prstGeom>
              <a:solidFill>
                <a:srgbClr val="FFFFFF"/>
              </a:solidFill>
              <a:ln w="38100" cap="flat">
                <a:solidFill>
                  <a:srgbClr val="4F81BD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914400">
                  <a:defRPr sz="1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</a:p>
            </p:txBody>
          </p:sp>
          <p:sp>
            <p:nvSpPr>
              <p:cNvPr id="157" name="그런데 나한테…"/>
              <p:cNvSpPr txBox="1"/>
              <p:nvPr/>
            </p:nvSpPr>
            <p:spPr>
              <a:xfrm>
                <a:off x="289976" y="314998"/>
                <a:ext cx="2580761" cy="12730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defTabSz="914400">
                  <a:defRPr sz="1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r>
                  <a:t>그런데 나한테 </a:t>
                </a:r>
              </a:p>
              <a:p>
                <a:pPr defTabSz="914400">
                  <a:defRPr sz="1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r>
                  <a:t>너무 불필요한 혜택이 </a:t>
                </a:r>
              </a:p>
              <a:p>
                <a:pPr defTabSz="914400">
                  <a:defRPr sz="1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r>
                  <a:t>많잖아...</a:t>
                </a:r>
              </a:p>
              <a:p>
                <a:pPr defTabSz="914400">
                  <a:defRPr sz="1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r>
                  <a:t>고르기 힘들어...</a:t>
                </a:r>
              </a:p>
            </p:txBody>
          </p:sp>
        </p:grpSp>
      </p:grpSp>
      <p:sp>
        <p:nvSpPr>
          <p:cNvPr id="160" name="추진 배경"/>
          <p:cNvSpPr txBox="1"/>
          <p:nvPr/>
        </p:nvSpPr>
        <p:spPr>
          <a:xfrm>
            <a:off x="1484222" y="2498188"/>
            <a:ext cx="2698265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 추진 배경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163" name="프로젝트 소개"/>
          <p:cNvSpPr txBox="1"/>
          <p:nvPr/>
        </p:nvSpPr>
        <p:spPr>
          <a:xfrm>
            <a:off x="579497" y="298067"/>
            <a:ext cx="4715547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프로젝트 소개</a:t>
            </a:r>
          </a:p>
        </p:txBody>
      </p:sp>
      <p:grpSp>
        <p:nvGrpSpPr>
          <p:cNvPr id="166" name="그룹"/>
          <p:cNvGrpSpPr/>
          <p:nvPr/>
        </p:nvGrpSpPr>
        <p:grpSpPr>
          <a:xfrm>
            <a:off x="7698578" y="2731161"/>
            <a:ext cx="4291279" cy="4291278"/>
            <a:chOff x="0" y="0"/>
            <a:chExt cx="4291277" cy="4291277"/>
          </a:xfrm>
        </p:grpSpPr>
        <p:sp>
          <p:nvSpPr>
            <p:cNvPr id="164" name="원"/>
            <p:cNvSpPr/>
            <p:nvPr/>
          </p:nvSpPr>
          <p:spPr>
            <a:xfrm>
              <a:off x="0" y="0"/>
              <a:ext cx="4291278" cy="4291278"/>
            </a:xfrm>
            <a:prstGeom prst="ellipse">
              <a:avLst/>
            </a:prstGeom>
            <a:solidFill>
              <a:srgbClr val="1E394C"/>
            </a:solidFill>
            <a:ln w="139700" cap="flat">
              <a:solidFill>
                <a:srgbClr val="FC9F1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6500">
                  <a:solidFill>
                    <a:srgbClr val="FC9F1C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pPr>
            </a:p>
          </p:txBody>
        </p:sp>
        <p:sp>
          <p:nvSpPr>
            <p:cNvPr id="165" name="Life…"/>
            <p:cNvSpPr txBox="1"/>
            <p:nvPr/>
          </p:nvSpPr>
          <p:spPr>
            <a:xfrm>
              <a:off x="365697" y="1256639"/>
              <a:ext cx="3559884" cy="177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6500">
                  <a:solidFill>
                    <a:srgbClr val="FC9F1C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pPr>
              <a:r>
                <a:t>Life </a:t>
              </a:r>
            </a:p>
            <a:p>
              <a:pPr>
                <a:defRPr sz="6500">
                  <a:solidFill>
                    <a:srgbClr val="FC9F1C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pPr>
              <a:r>
                <a:t>Tracking</a:t>
              </a:r>
            </a:p>
          </p:txBody>
        </p:sp>
      </p:grpSp>
      <p:grpSp>
        <p:nvGrpSpPr>
          <p:cNvPr id="169" name="그룹"/>
          <p:cNvGrpSpPr/>
          <p:nvPr/>
        </p:nvGrpSpPr>
        <p:grpSpPr>
          <a:xfrm>
            <a:off x="5676032" y="4819472"/>
            <a:ext cx="1270003" cy="1265836"/>
            <a:chOff x="0" y="0"/>
            <a:chExt cx="1270001" cy="1265835"/>
          </a:xfrm>
        </p:grpSpPr>
        <p:sp>
          <p:nvSpPr>
            <p:cNvPr id="167" name="직사각형"/>
            <p:cNvSpPr/>
            <p:nvPr/>
          </p:nvSpPr>
          <p:spPr>
            <a:xfrm>
              <a:off x="-1" y="380867"/>
              <a:ext cx="1270003" cy="504099"/>
            </a:xfrm>
            <a:prstGeom prst="rect">
              <a:avLst/>
            </a:prstGeom>
            <a:solidFill>
              <a:srgbClr val="F7BA0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sp>
          <p:nvSpPr>
            <p:cNvPr id="168" name="직사각형"/>
            <p:cNvSpPr/>
            <p:nvPr/>
          </p:nvSpPr>
          <p:spPr>
            <a:xfrm>
              <a:off x="378056" y="-1"/>
              <a:ext cx="513889" cy="1265836"/>
            </a:xfrm>
            <a:prstGeom prst="rect">
              <a:avLst/>
            </a:prstGeom>
            <a:solidFill>
              <a:srgbClr val="F7BA0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</p:grpSp>
      <p:pic>
        <p:nvPicPr>
          <p:cNvPr id="170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Life Tracking?…"/>
          <p:cNvSpPr txBox="1"/>
          <p:nvPr/>
        </p:nvSpPr>
        <p:spPr>
          <a:xfrm>
            <a:off x="7283794" y="7250431"/>
            <a:ext cx="5120848" cy="1718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3000">
                <a:solidFill>
                  <a:srgbClr val="FE9301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Life Tracking?</a:t>
            </a:r>
          </a:p>
          <a:p>
            <a:pPr algn="l">
              <a:defRPr b="1">
                <a:solidFill>
                  <a:srgbClr val="FE9301"/>
                </a:solidFill>
                <a:latin typeface="+mj-lt"/>
                <a:ea typeface="+mj-ea"/>
                <a:cs typeface="+mj-cs"/>
                <a:sym typeface="Helvetica Neue"/>
              </a:defRPr>
            </a:pPr>
          </a:p>
          <a:p>
            <a:pPr algn="l">
              <a:defRPr b="1">
                <a:latin typeface="+mj-lt"/>
                <a:ea typeface="+mj-ea"/>
                <a:cs typeface="+mj-cs"/>
                <a:sym typeface="Helvetica Neue"/>
              </a:defRPr>
            </a:pPr>
            <a:r>
              <a:t>개인의 행동과 신체 상태에 대한 데이터를 자동으로 기록하고 분석해 주는 서비스</a:t>
            </a:r>
          </a:p>
        </p:txBody>
      </p:sp>
      <p:grpSp>
        <p:nvGrpSpPr>
          <p:cNvPr id="176" name="그룹"/>
          <p:cNvGrpSpPr/>
          <p:nvPr/>
        </p:nvGrpSpPr>
        <p:grpSpPr>
          <a:xfrm>
            <a:off x="1772405" y="2537054"/>
            <a:ext cx="2814032" cy="5830672"/>
            <a:chOff x="0" y="0"/>
            <a:chExt cx="2814031" cy="5830671"/>
          </a:xfrm>
        </p:grpSpPr>
        <p:sp>
          <p:nvSpPr>
            <p:cNvPr id="172" name="직사각형"/>
            <p:cNvSpPr/>
            <p:nvPr/>
          </p:nvSpPr>
          <p:spPr>
            <a:xfrm>
              <a:off x="107983" y="473104"/>
              <a:ext cx="2598220" cy="4708756"/>
            </a:xfrm>
            <a:prstGeom prst="rect">
              <a:avLst/>
            </a:prstGeom>
            <a:solidFill>
              <a:srgbClr val="1E394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1E394C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pic>
          <p:nvPicPr>
            <p:cNvPr id="173" name="unnamed.jpg" descr="unnamed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6300" t="0" r="6300" b="0"/>
            <a:stretch>
              <a:fillRect/>
            </a:stretch>
          </p:blipFill>
          <p:spPr>
            <a:xfrm>
              <a:off x="113875" y="1093114"/>
              <a:ext cx="2586385" cy="29593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4" name="걸음이 혜택이 되는 플랫폼"/>
            <p:cNvSpPr txBox="1"/>
            <p:nvPr/>
          </p:nvSpPr>
          <p:spPr>
            <a:xfrm>
              <a:off x="379934" y="3458747"/>
              <a:ext cx="2052538" cy="347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spcBef>
                  <a:spcPts val="1400"/>
                </a:spcBef>
                <a:defRPr spc="14" sz="1500">
                  <a:solidFill>
                    <a:srgbClr val="F7A217"/>
                  </a:solidFill>
                  <a:latin typeface="Impact"/>
                  <a:ea typeface="Impact"/>
                  <a:cs typeface="Impact"/>
                  <a:sym typeface="Impact"/>
                </a:defRPr>
              </a:lvl1pPr>
            </a:lstStyle>
            <a:p>
              <a:pPr/>
              <a:r>
                <a:t>걸음이 혜택이 되는 플랫폼</a:t>
              </a:r>
            </a:p>
          </p:txBody>
        </p:sp>
        <p:pic>
          <p:nvPicPr>
            <p:cNvPr id="175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0" y="0"/>
              <a:ext cx="2814032" cy="5830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7" name="직사각형"/>
          <p:cNvSpPr/>
          <p:nvPr/>
        </p:nvSpPr>
        <p:spPr>
          <a:xfrm>
            <a:off x="7253399" y="8038437"/>
            <a:ext cx="1550957" cy="496021"/>
          </a:xfrm>
          <a:prstGeom prst="rect">
            <a:avLst/>
          </a:prstGeom>
          <a:ln w="63500">
            <a:solidFill>
              <a:srgbClr val="EE230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grpSp>
        <p:nvGrpSpPr>
          <p:cNvPr id="180" name="위치"/>
          <p:cNvGrpSpPr/>
          <p:nvPr/>
        </p:nvGrpSpPr>
        <p:grpSpPr>
          <a:xfrm>
            <a:off x="7266413" y="7743659"/>
            <a:ext cx="1550957" cy="782506"/>
            <a:chOff x="0" y="0"/>
            <a:chExt cx="1550956" cy="782504"/>
          </a:xfrm>
        </p:grpSpPr>
        <p:sp>
          <p:nvSpPr>
            <p:cNvPr id="178" name="직사각형"/>
            <p:cNvSpPr/>
            <p:nvPr/>
          </p:nvSpPr>
          <p:spPr>
            <a:xfrm>
              <a:off x="-1" y="0"/>
              <a:ext cx="1550958" cy="782505"/>
            </a:xfrm>
            <a:prstGeom prst="rect">
              <a:avLst/>
            </a:prstGeom>
            <a:gradFill flip="none" rotWithShape="1">
              <a:gsLst>
                <a:gs pos="0">
                  <a:schemeClr val="accent4"/>
                </a:gs>
                <a:gs pos="100000">
                  <a:srgbClr val="FE9301"/>
                </a:gs>
              </a:gsLst>
              <a:lin ang="5400000" scaled="0"/>
            </a:gradFill>
            <a:ln w="63500" cap="flat">
              <a:solidFill>
                <a:srgbClr val="EE230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7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9" name="위치"/>
            <p:cNvSpPr txBox="1"/>
            <p:nvPr/>
          </p:nvSpPr>
          <p:spPr>
            <a:xfrm>
              <a:off x="-1" y="137252"/>
              <a:ext cx="1550958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700">
                  <a:solidFill>
                    <a:srgbClr val="FFFFFF"/>
                  </a:solidFill>
                </a:defRPr>
              </a:lvl1pPr>
            </a:lstStyle>
            <a:p>
              <a:pPr/>
              <a:r>
                <a:t>위치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2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0" grpId="3"/>
      <p:bldP build="whole" bldLvl="1" animBg="1" rev="0" advAuto="0" spid="177" grpId="2"/>
      <p:bldP build="whole" bldLvl="1" animBg="1" rev="0" advAuto="0" spid="16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183" name="프로젝트 소개"/>
          <p:cNvSpPr txBox="1"/>
          <p:nvPr/>
        </p:nvSpPr>
        <p:spPr>
          <a:xfrm>
            <a:off x="579497" y="298067"/>
            <a:ext cx="4715547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프로젝트 소개</a:t>
            </a:r>
          </a:p>
        </p:txBody>
      </p:sp>
      <p:pic>
        <p:nvPicPr>
          <p:cNvPr id="184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7" name="화장품 가게"/>
          <p:cNvGrpSpPr/>
          <p:nvPr/>
        </p:nvGrpSpPr>
        <p:grpSpPr>
          <a:xfrm>
            <a:off x="9085104" y="6167430"/>
            <a:ext cx="1765273" cy="1673143"/>
            <a:chOff x="0" y="0"/>
            <a:chExt cx="1765272" cy="1673142"/>
          </a:xfrm>
        </p:grpSpPr>
        <p:sp>
          <p:nvSpPr>
            <p:cNvPr id="185" name="인용 풍선"/>
            <p:cNvSpPr/>
            <p:nvPr/>
          </p:nvSpPr>
          <p:spPr>
            <a:xfrm>
              <a:off x="0" y="0"/>
              <a:ext cx="1765273" cy="1673143"/>
            </a:xfrm>
            <a:prstGeom prst="wedgeEllipseCallout">
              <a:avLst>
                <a:gd name="adj1" fmla="val -67418"/>
                <a:gd name="adj2" fmla="val -29966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30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186" name="화장품 가게"/>
            <p:cNvSpPr txBox="1"/>
            <p:nvPr/>
          </p:nvSpPr>
          <p:spPr>
            <a:xfrm>
              <a:off x="258517" y="320313"/>
              <a:ext cx="1248238" cy="10325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defTabSz="914400">
                <a:defRPr sz="3000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화장품 가게</a:t>
              </a:r>
            </a:p>
          </p:txBody>
        </p:sp>
      </p:grpSp>
      <p:grpSp>
        <p:nvGrpSpPr>
          <p:cNvPr id="190" name="홍대"/>
          <p:cNvGrpSpPr/>
          <p:nvPr/>
        </p:nvGrpSpPr>
        <p:grpSpPr>
          <a:xfrm>
            <a:off x="2302463" y="6167430"/>
            <a:ext cx="1765274" cy="1673143"/>
            <a:chOff x="0" y="0"/>
            <a:chExt cx="1765272" cy="1673142"/>
          </a:xfrm>
        </p:grpSpPr>
        <p:sp>
          <p:nvSpPr>
            <p:cNvPr id="188" name="인용 풍선"/>
            <p:cNvSpPr/>
            <p:nvPr/>
          </p:nvSpPr>
          <p:spPr>
            <a:xfrm>
              <a:off x="0" y="0"/>
              <a:ext cx="1765273" cy="1673143"/>
            </a:xfrm>
            <a:prstGeom prst="wedgeEllipseCallout">
              <a:avLst>
                <a:gd name="adj1" fmla="val 71796"/>
                <a:gd name="adj2" fmla="val -23272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30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189" name="홍대"/>
            <p:cNvSpPr txBox="1"/>
            <p:nvPr/>
          </p:nvSpPr>
          <p:spPr>
            <a:xfrm>
              <a:off x="258517" y="562252"/>
              <a:ext cx="1248238" cy="548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defTabSz="914400">
                <a:defRPr sz="3000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홍대</a:t>
              </a:r>
            </a:p>
          </p:txBody>
        </p:sp>
      </p:grpSp>
      <p:grpSp>
        <p:nvGrpSpPr>
          <p:cNvPr id="193" name="공원"/>
          <p:cNvGrpSpPr/>
          <p:nvPr/>
        </p:nvGrpSpPr>
        <p:grpSpPr>
          <a:xfrm>
            <a:off x="2290751" y="3040147"/>
            <a:ext cx="1765274" cy="1673144"/>
            <a:chOff x="0" y="0"/>
            <a:chExt cx="1765273" cy="1673142"/>
          </a:xfrm>
        </p:grpSpPr>
        <p:sp>
          <p:nvSpPr>
            <p:cNvPr id="191" name="인용 풍선"/>
            <p:cNvSpPr/>
            <p:nvPr/>
          </p:nvSpPr>
          <p:spPr>
            <a:xfrm>
              <a:off x="0" y="0"/>
              <a:ext cx="1765274" cy="1673143"/>
            </a:xfrm>
            <a:prstGeom prst="wedgeEllipseCallout">
              <a:avLst>
                <a:gd name="adj1" fmla="val 73107"/>
                <a:gd name="adj2" fmla="val 29591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30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192" name="공원"/>
            <p:cNvSpPr txBox="1"/>
            <p:nvPr/>
          </p:nvSpPr>
          <p:spPr>
            <a:xfrm>
              <a:off x="258518" y="562252"/>
              <a:ext cx="1248237" cy="548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defTabSz="914400">
                <a:defRPr sz="3000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공원</a:t>
              </a:r>
            </a:p>
          </p:txBody>
        </p:sp>
      </p:grpSp>
      <p:grpSp>
        <p:nvGrpSpPr>
          <p:cNvPr id="196" name="사용자는 홍대 근처 공원에서 제공하는 화장품과 관련된 혜택을 주면 좋아하겠군!"/>
          <p:cNvGrpSpPr/>
          <p:nvPr/>
        </p:nvGrpSpPr>
        <p:grpSpPr>
          <a:xfrm>
            <a:off x="8545997" y="3045407"/>
            <a:ext cx="3243661" cy="1662512"/>
            <a:chOff x="0" y="0"/>
            <a:chExt cx="3243660" cy="1662511"/>
          </a:xfrm>
        </p:grpSpPr>
        <p:sp>
          <p:nvSpPr>
            <p:cNvPr id="194" name="도형"/>
            <p:cNvSpPr/>
            <p:nvPr/>
          </p:nvSpPr>
          <p:spPr>
            <a:xfrm>
              <a:off x="0" y="-1"/>
              <a:ext cx="3243661" cy="1662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061" y="0"/>
                  </a:moveTo>
                  <a:cubicBezTo>
                    <a:pt x="4580" y="0"/>
                    <a:pt x="4192" y="759"/>
                    <a:pt x="4192" y="1696"/>
                  </a:cubicBezTo>
                  <a:lnTo>
                    <a:pt x="4192" y="10235"/>
                  </a:lnTo>
                  <a:lnTo>
                    <a:pt x="0" y="13633"/>
                  </a:lnTo>
                  <a:lnTo>
                    <a:pt x="4192" y="17031"/>
                  </a:lnTo>
                  <a:lnTo>
                    <a:pt x="4192" y="19904"/>
                  </a:lnTo>
                  <a:cubicBezTo>
                    <a:pt x="4192" y="20841"/>
                    <a:pt x="4580" y="21600"/>
                    <a:pt x="5061" y="21600"/>
                  </a:cubicBezTo>
                  <a:lnTo>
                    <a:pt x="20731" y="21600"/>
                  </a:lnTo>
                  <a:cubicBezTo>
                    <a:pt x="21211" y="21600"/>
                    <a:pt x="21600" y="20841"/>
                    <a:pt x="21600" y="19904"/>
                  </a:cubicBezTo>
                  <a:lnTo>
                    <a:pt x="21600" y="1696"/>
                  </a:lnTo>
                  <a:cubicBezTo>
                    <a:pt x="21600" y="759"/>
                    <a:pt x="21211" y="0"/>
                    <a:pt x="20731" y="0"/>
                  </a:cubicBezTo>
                  <a:lnTo>
                    <a:pt x="5061" y="0"/>
                  </a:lnTo>
                  <a:close/>
                </a:path>
              </a:pathLst>
            </a:custGeom>
            <a:solidFill>
              <a:srgbClr val="FFFFFF"/>
            </a:solidFill>
            <a:ln w="25400" cap="rnd">
              <a:solidFill>
                <a:srgbClr val="4F81BD"/>
              </a:solidFill>
              <a:custDash>
                <a:ds d="100000" sp="200000"/>
              </a:custDash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195" name="사용자는 홍대 근처 공원에서 제공하는 화장품과 관련된 혜택을 주면 좋아하겠군!"/>
            <p:cNvSpPr txBox="1"/>
            <p:nvPr/>
          </p:nvSpPr>
          <p:spPr>
            <a:xfrm>
              <a:off x="639266" y="342426"/>
              <a:ext cx="2604394" cy="9776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l"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사용자는 홍대 근처 공원에서 제공하는 화장품과 관련된 혜택을 주면 좋아하겠군!</a:t>
              </a:r>
            </a:p>
          </p:txBody>
        </p:sp>
      </p:grpSp>
      <p:grpSp>
        <p:nvGrpSpPr>
          <p:cNvPr id="200" name="그룹"/>
          <p:cNvGrpSpPr/>
          <p:nvPr/>
        </p:nvGrpSpPr>
        <p:grpSpPr>
          <a:xfrm>
            <a:off x="5095478" y="2537142"/>
            <a:ext cx="2813899" cy="5830397"/>
            <a:chOff x="0" y="0"/>
            <a:chExt cx="2813898" cy="5830395"/>
          </a:xfrm>
        </p:grpSpPr>
        <p:sp>
          <p:nvSpPr>
            <p:cNvPr id="197" name="직사각형"/>
            <p:cNvSpPr/>
            <p:nvPr/>
          </p:nvSpPr>
          <p:spPr>
            <a:xfrm>
              <a:off x="107811" y="490304"/>
              <a:ext cx="2598222" cy="4708757"/>
            </a:xfrm>
            <a:prstGeom prst="rect">
              <a:avLst/>
            </a:prstGeom>
            <a:solidFill>
              <a:srgbClr val="1E394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1E394C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pic>
          <p:nvPicPr>
            <p:cNvPr id="198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-1" y="-1"/>
              <a:ext cx="2813900" cy="58303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9" name="Life…"/>
            <p:cNvSpPr txBox="1"/>
            <p:nvPr/>
          </p:nvSpPr>
          <p:spPr>
            <a:xfrm>
              <a:off x="518277" y="2304475"/>
              <a:ext cx="1777289" cy="10804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 sz="3200">
                  <a:solidFill>
                    <a:srgbClr val="FE9301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t>Life</a:t>
              </a:r>
            </a:p>
            <a:p>
              <a:pPr>
                <a:defRPr b="1" sz="3200">
                  <a:solidFill>
                    <a:srgbClr val="FE9301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t>Tracking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203" name="프로젝트 수행과정"/>
          <p:cNvSpPr txBox="1"/>
          <p:nvPr/>
        </p:nvSpPr>
        <p:spPr>
          <a:xfrm>
            <a:off x="771179" y="298067"/>
            <a:ext cx="5565610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프로젝트 수행과정</a:t>
            </a:r>
          </a:p>
        </p:txBody>
      </p:sp>
      <p:pic>
        <p:nvPicPr>
          <p:cNvPr id="204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7" name="RealmDB에 저장"/>
          <p:cNvGrpSpPr/>
          <p:nvPr/>
        </p:nvGrpSpPr>
        <p:grpSpPr>
          <a:xfrm>
            <a:off x="7070538" y="6016517"/>
            <a:ext cx="3047887" cy="1270003"/>
            <a:chOff x="0" y="0"/>
            <a:chExt cx="3047885" cy="1270001"/>
          </a:xfrm>
        </p:grpSpPr>
        <p:sp>
          <p:nvSpPr>
            <p:cNvPr id="205" name="직사각형"/>
            <p:cNvSpPr/>
            <p:nvPr/>
          </p:nvSpPr>
          <p:spPr>
            <a:xfrm>
              <a:off x="-1" y="-1"/>
              <a:ext cx="3047887" cy="127000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6" name="RealmDB에 저장"/>
            <p:cNvSpPr txBox="1"/>
            <p:nvPr/>
          </p:nvSpPr>
          <p:spPr>
            <a:xfrm>
              <a:off x="-1" y="405206"/>
              <a:ext cx="3047887" cy="459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RealmDB에 저장</a:t>
              </a:r>
            </a:p>
          </p:txBody>
        </p:sp>
      </p:grpSp>
      <p:sp>
        <p:nvSpPr>
          <p:cNvPr id="208" name="0 단계"/>
          <p:cNvSpPr txBox="1"/>
          <p:nvPr/>
        </p:nvSpPr>
        <p:spPr>
          <a:xfrm>
            <a:off x="873614" y="1965112"/>
            <a:ext cx="2281165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0 단계</a:t>
            </a:r>
          </a:p>
        </p:txBody>
      </p:sp>
      <p:sp>
        <p:nvSpPr>
          <p:cNvPr id="209" name="기능 플로우"/>
          <p:cNvSpPr txBox="1"/>
          <p:nvPr/>
        </p:nvSpPr>
        <p:spPr>
          <a:xfrm>
            <a:off x="1340750" y="2626773"/>
            <a:ext cx="2844402" cy="48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기능 플로우</a:t>
            </a:r>
          </a:p>
        </p:txBody>
      </p:sp>
      <p:pic>
        <p:nvPicPr>
          <p:cNvPr id="21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rcRect l="27744" t="14880" r="24303" b="14880"/>
          <a:stretch>
            <a:fillRect/>
          </a:stretch>
        </p:blipFill>
        <p:spPr>
          <a:xfrm>
            <a:off x="4938864" y="2081219"/>
            <a:ext cx="7311309" cy="1514903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3" name="그룹"/>
          <p:cNvGrpSpPr/>
          <p:nvPr/>
        </p:nvGrpSpPr>
        <p:grpSpPr>
          <a:xfrm>
            <a:off x="997077" y="4055472"/>
            <a:ext cx="2360097" cy="1986270"/>
            <a:chOff x="-276863" y="0"/>
            <a:chExt cx="2360096" cy="1986268"/>
          </a:xfrm>
        </p:grpSpPr>
        <p:sp>
          <p:nvSpPr>
            <p:cNvPr id="211" name="걷기"/>
            <p:cNvSpPr/>
            <p:nvPr/>
          </p:nvSpPr>
          <p:spPr>
            <a:xfrm>
              <a:off x="432933" y="-1"/>
              <a:ext cx="940503" cy="1479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6" h="21600" fill="norm" stroke="1" extrusionOk="0">
                  <a:moveTo>
                    <a:pt x="12595" y="0"/>
                  </a:moveTo>
                  <a:cubicBezTo>
                    <a:pt x="11888" y="0"/>
                    <a:pt x="11182" y="175"/>
                    <a:pt x="10642" y="525"/>
                  </a:cubicBezTo>
                  <a:cubicBezTo>
                    <a:pt x="9564" y="1225"/>
                    <a:pt x="9564" y="2359"/>
                    <a:pt x="10642" y="3059"/>
                  </a:cubicBezTo>
                  <a:cubicBezTo>
                    <a:pt x="11721" y="3759"/>
                    <a:pt x="13469" y="3759"/>
                    <a:pt x="14547" y="3059"/>
                  </a:cubicBezTo>
                  <a:cubicBezTo>
                    <a:pt x="15626" y="2359"/>
                    <a:pt x="15626" y="1225"/>
                    <a:pt x="14547" y="525"/>
                  </a:cubicBezTo>
                  <a:cubicBezTo>
                    <a:pt x="14008" y="175"/>
                    <a:pt x="13302" y="0"/>
                    <a:pt x="12595" y="0"/>
                  </a:cubicBezTo>
                  <a:close/>
                  <a:moveTo>
                    <a:pt x="10897" y="3858"/>
                  </a:moveTo>
                  <a:cubicBezTo>
                    <a:pt x="10134" y="3888"/>
                    <a:pt x="9610" y="4121"/>
                    <a:pt x="9610" y="4121"/>
                  </a:cubicBezTo>
                  <a:lnTo>
                    <a:pt x="5783" y="5439"/>
                  </a:lnTo>
                  <a:lnTo>
                    <a:pt x="2926" y="6234"/>
                  </a:lnTo>
                  <a:cubicBezTo>
                    <a:pt x="2538" y="6341"/>
                    <a:pt x="2256" y="6567"/>
                    <a:pt x="2177" y="6836"/>
                  </a:cubicBezTo>
                  <a:lnTo>
                    <a:pt x="1184" y="10206"/>
                  </a:lnTo>
                  <a:cubicBezTo>
                    <a:pt x="1052" y="10653"/>
                    <a:pt x="1504" y="11086"/>
                    <a:pt x="2192" y="11171"/>
                  </a:cubicBezTo>
                  <a:cubicBezTo>
                    <a:pt x="2881" y="11256"/>
                    <a:pt x="3545" y="10964"/>
                    <a:pt x="3677" y="10516"/>
                  </a:cubicBezTo>
                  <a:lnTo>
                    <a:pt x="4545" y="7575"/>
                  </a:lnTo>
                  <a:lnTo>
                    <a:pt x="7179" y="6843"/>
                  </a:lnTo>
                  <a:lnTo>
                    <a:pt x="5674" y="11097"/>
                  </a:lnTo>
                  <a:cubicBezTo>
                    <a:pt x="5594" y="11209"/>
                    <a:pt x="5538" y="11331"/>
                    <a:pt x="5513" y="11460"/>
                  </a:cubicBezTo>
                  <a:lnTo>
                    <a:pt x="4779" y="15196"/>
                  </a:lnTo>
                  <a:lnTo>
                    <a:pt x="305" y="19693"/>
                  </a:lnTo>
                  <a:cubicBezTo>
                    <a:pt x="-266" y="20267"/>
                    <a:pt x="-12" y="21032"/>
                    <a:pt x="872" y="21403"/>
                  </a:cubicBezTo>
                  <a:cubicBezTo>
                    <a:pt x="1191" y="21536"/>
                    <a:pt x="1547" y="21600"/>
                    <a:pt x="1901" y="21600"/>
                  </a:cubicBezTo>
                  <a:cubicBezTo>
                    <a:pt x="2526" y="21600"/>
                    <a:pt x="3141" y="21401"/>
                    <a:pt x="3505" y="21035"/>
                  </a:cubicBezTo>
                  <a:lnTo>
                    <a:pt x="8214" y="16301"/>
                  </a:lnTo>
                  <a:cubicBezTo>
                    <a:pt x="8368" y="16146"/>
                    <a:pt x="8466" y="15970"/>
                    <a:pt x="8502" y="15787"/>
                  </a:cubicBezTo>
                  <a:lnTo>
                    <a:pt x="9108" y="12709"/>
                  </a:lnTo>
                  <a:lnTo>
                    <a:pt x="14079" y="16306"/>
                  </a:lnTo>
                  <a:lnTo>
                    <a:pt x="15307" y="20589"/>
                  </a:lnTo>
                  <a:cubicBezTo>
                    <a:pt x="15477" y="21184"/>
                    <a:pt x="16276" y="21600"/>
                    <a:pt x="17176" y="21600"/>
                  </a:cubicBezTo>
                  <a:cubicBezTo>
                    <a:pt x="17292" y="21600"/>
                    <a:pt x="17409" y="21592"/>
                    <a:pt x="17527" y="21578"/>
                  </a:cubicBezTo>
                  <a:cubicBezTo>
                    <a:pt x="18561" y="21453"/>
                    <a:pt x="19243" y="20808"/>
                    <a:pt x="19051" y="20137"/>
                  </a:cubicBezTo>
                  <a:lnTo>
                    <a:pt x="17727" y="15513"/>
                  </a:lnTo>
                  <a:cubicBezTo>
                    <a:pt x="17663" y="15290"/>
                    <a:pt x="17506" y="15081"/>
                    <a:pt x="17272" y="14912"/>
                  </a:cubicBezTo>
                  <a:lnTo>
                    <a:pt x="12070" y="11149"/>
                  </a:lnTo>
                  <a:lnTo>
                    <a:pt x="13099" y="8066"/>
                  </a:lnTo>
                  <a:lnTo>
                    <a:pt x="14261" y="9345"/>
                  </a:lnTo>
                  <a:cubicBezTo>
                    <a:pt x="14388" y="9485"/>
                    <a:pt x="14576" y="9597"/>
                    <a:pt x="14800" y="9668"/>
                  </a:cubicBezTo>
                  <a:lnTo>
                    <a:pt x="19329" y="11102"/>
                  </a:lnTo>
                  <a:cubicBezTo>
                    <a:pt x="19508" y="11159"/>
                    <a:pt x="19698" y="11185"/>
                    <a:pt x="19885" y="11185"/>
                  </a:cubicBezTo>
                  <a:cubicBezTo>
                    <a:pt x="20356" y="11185"/>
                    <a:pt x="20806" y="11015"/>
                    <a:pt x="21027" y="10722"/>
                  </a:cubicBezTo>
                  <a:cubicBezTo>
                    <a:pt x="21334" y="10313"/>
                    <a:pt x="21072" y="9820"/>
                    <a:pt x="20442" y="9620"/>
                  </a:cubicBezTo>
                  <a:lnTo>
                    <a:pt x="16256" y="8294"/>
                  </a:lnTo>
                  <a:lnTo>
                    <a:pt x="14441" y="6296"/>
                  </a:lnTo>
                  <a:lnTo>
                    <a:pt x="13294" y="4732"/>
                  </a:lnTo>
                  <a:cubicBezTo>
                    <a:pt x="12990" y="4278"/>
                    <a:pt x="12391" y="4063"/>
                    <a:pt x="12007" y="3967"/>
                  </a:cubicBezTo>
                  <a:cubicBezTo>
                    <a:pt x="11975" y="3959"/>
                    <a:pt x="11942" y="3950"/>
                    <a:pt x="11908" y="3944"/>
                  </a:cubicBezTo>
                  <a:cubicBezTo>
                    <a:pt x="11757" y="3910"/>
                    <a:pt x="11656" y="3898"/>
                    <a:pt x="11656" y="3898"/>
                  </a:cubicBezTo>
                  <a:cubicBezTo>
                    <a:pt x="11512" y="3876"/>
                    <a:pt x="11372" y="3864"/>
                    <a:pt x="11238" y="3858"/>
                  </a:cubicBezTo>
                  <a:cubicBezTo>
                    <a:pt x="11120" y="3852"/>
                    <a:pt x="11006" y="3853"/>
                    <a:pt x="10897" y="3858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2" name="걷기활동 발생"/>
            <p:cNvSpPr txBox="1"/>
            <p:nvPr/>
          </p:nvSpPr>
          <p:spPr>
            <a:xfrm>
              <a:off x="-276864" y="1474510"/>
              <a:ext cx="2360097" cy="51175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F7BA01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걷기활동 발생</a:t>
              </a:r>
            </a:p>
          </p:txBody>
        </p:sp>
      </p:grpSp>
      <p:grpSp>
        <p:nvGrpSpPr>
          <p:cNvPr id="218" name="그룹"/>
          <p:cNvGrpSpPr/>
          <p:nvPr/>
        </p:nvGrpSpPr>
        <p:grpSpPr>
          <a:xfrm>
            <a:off x="2923473" y="4160209"/>
            <a:ext cx="5220828" cy="1270003"/>
            <a:chOff x="0" y="0"/>
            <a:chExt cx="5220826" cy="1270001"/>
          </a:xfrm>
        </p:grpSpPr>
        <p:grpSp>
          <p:nvGrpSpPr>
            <p:cNvPr id="216" name="Get…"/>
            <p:cNvGrpSpPr/>
            <p:nvPr/>
          </p:nvGrpSpPr>
          <p:grpSpPr>
            <a:xfrm>
              <a:off x="2939663" y="-1"/>
              <a:ext cx="2281164" cy="1270003"/>
              <a:chOff x="0" y="0"/>
              <a:chExt cx="2281163" cy="1270001"/>
            </a:xfrm>
          </p:grpSpPr>
          <p:sp>
            <p:nvSpPr>
              <p:cNvPr id="214" name="직사각형"/>
              <p:cNvSpPr/>
              <p:nvPr/>
            </p:nvSpPr>
            <p:spPr>
              <a:xfrm>
                <a:off x="-1" y="-1"/>
                <a:ext cx="2281165" cy="1270003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15" name="Get…"/>
              <p:cNvSpPr txBox="1"/>
              <p:nvPr/>
            </p:nvSpPr>
            <p:spPr>
              <a:xfrm>
                <a:off x="-1" y="233756"/>
                <a:ext cx="2281165" cy="8024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</a:defRPr>
                </a:pPr>
                <a:r>
                  <a:t>Get</a:t>
                </a:r>
              </a:p>
              <a:p>
                <a:pPr>
                  <a:defRPr sz="2200">
                    <a:solidFill>
                      <a:srgbClr val="FFFFFF"/>
                    </a:solidFill>
                  </a:defRPr>
                </a:pPr>
                <a:r>
                  <a:t>사용자 위치 좌표</a:t>
                </a:r>
              </a:p>
            </p:txBody>
          </p:sp>
        </p:grpSp>
        <p:sp>
          <p:nvSpPr>
            <p:cNvPr id="217" name="선"/>
            <p:cNvSpPr/>
            <p:nvPr/>
          </p:nvSpPr>
          <p:spPr>
            <a:xfrm>
              <a:off x="-1" y="768953"/>
              <a:ext cx="2869866" cy="2"/>
            </a:xfrm>
            <a:prstGeom prst="line">
              <a:avLst/>
            </a:prstGeom>
            <a:noFill/>
            <a:ln w="38100" cap="flat">
              <a:solidFill>
                <a:srgbClr val="F7BA0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23" name="그룹"/>
          <p:cNvGrpSpPr/>
          <p:nvPr/>
        </p:nvGrpSpPr>
        <p:grpSpPr>
          <a:xfrm>
            <a:off x="8184019" y="4160209"/>
            <a:ext cx="3076189" cy="1270003"/>
            <a:chOff x="0" y="0"/>
            <a:chExt cx="3076187" cy="1270001"/>
          </a:xfrm>
        </p:grpSpPr>
        <p:grpSp>
          <p:nvGrpSpPr>
            <p:cNvPr id="221" name="Get…"/>
            <p:cNvGrpSpPr/>
            <p:nvPr/>
          </p:nvGrpSpPr>
          <p:grpSpPr>
            <a:xfrm>
              <a:off x="795023" y="-1"/>
              <a:ext cx="2281165" cy="1270003"/>
              <a:chOff x="0" y="0"/>
              <a:chExt cx="2281164" cy="1270001"/>
            </a:xfrm>
          </p:grpSpPr>
          <p:sp>
            <p:nvSpPr>
              <p:cNvPr id="219" name="직사각형"/>
              <p:cNvSpPr/>
              <p:nvPr/>
            </p:nvSpPr>
            <p:spPr>
              <a:xfrm>
                <a:off x="-1" y="-1"/>
                <a:ext cx="2281166" cy="1270003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20" name="Get…"/>
              <p:cNvSpPr txBox="1"/>
              <p:nvPr/>
            </p:nvSpPr>
            <p:spPr>
              <a:xfrm>
                <a:off x="-1" y="245352"/>
                <a:ext cx="2281166" cy="779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</a:defRPr>
                </a:pPr>
                <a:r>
                  <a:t>Get</a:t>
                </a:r>
              </a:p>
              <a:p>
                <a:pPr>
                  <a:defRPr sz="2200">
                    <a:solidFill>
                      <a:srgbClr val="FFFFFF"/>
                    </a:solidFill>
                  </a:defRPr>
                </a:pPr>
                <a:r>
                  <a:t>Geohash</a:t>
                </a:r>
              </a:p>
            </p:txBody>
          </p:sp>
        </p:grpSp>
        <p:sp>
          <p:nvSpPr>
            <p:cNvPr id="222" name="선"/>
            <p:cNvSpPr/>
            <p:nvPr/>
          </p:nvSpPr>
          <p:spPr>
            <a:xfrm>
              <a:off x="-1" y="768953"/>
              <a:ext cx="755304" cy="2"/>
            </a:xfrm>
            <a:prstGeom prst="line">
              <a:avLst/>
            </a:prstGeom>
            <a:noFill/>
            <a:ln w="38100" cap="flat">
              <a:solidFill>
                <a:srgbClr val="F7BA0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28" name="그룹"/>
          <p:cNvGrpSpPr/>
          <p:nvPr/>
        </p:nvGrpSpPr>
        <p:grpSpPr>
          <a:xfrm>
            <a:off x="754919" y="6596223"/>
            <a:ext cx="2844403" cy="2295374"/>
            <a:chOff x="0" y="0"/>
            <a:chExt cx="2844401" cy="2295372"/>
          </a:xfrm>
        </p:grpSpPr>
        <p:sp>
          <p:nvSpPr>
            <p:cNvPr id="224" name="컴퓨터"/>
            <p:cNvSpPr/>
            <p:nvPr/>
          </p:nvSpPr>
          <p:spPr>
            <a:xfrm>
              <a:off x="-1" y="0"/>
              <a:ext cx="2844403" cy="2295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fill="norm" stroke="1" extrusionOk="0">
                  <a:moveTo>
                    <a:pt x="464" y="0"/>
                  </a:moveTo>
                  <a:cubicBezTo>
                    <a:pt x="210" y="0"/>
                    <a:pt x="0" y="261"/>
                    <a:pt x="0" y="575"/>
                  </a:cubicBezTo>
                  <a:lnTo>
                    <a:pt x="0" y="17777"/>
                  </a:lnTo>
                  <a:cubicBezTo>
                    <a:pt x="0" y="18091"/>
                    <a:pt x="210" y="18354"/>
                    <a:pt x="464" y="18354"/>
                  </a:cubicBezTo>
                  <a:lnTo>
                    <a:pt x="9148" y="18354"/>
                  </a:lnTo>
                  <a:lnTo>
                    <a:pt x="9116" y="18513"/>
                  </a:lnTo>
                  <a:lnTo>
                    <a:pt x="8753" y="20763"/>
                  </a:lnTo>
                  <a:lnTo>
                    <a:pt x="7690" y="20763"/>
                  </a:lnTo>
                  <a:lnTo>
                    <a:pt x="7690" y="21600"/>
                  </a:lnTo>
                  <a:lnTo>
                    <a:pt x="13905" y="21600"/>
                  </a:lnTo>
                  <a:lnTo>
                    <a:pt x="13905" y="20763"/>
                  </a:lnTo>
                  <a:lnTo>
                    <a:pt x="12842" y="20763"/>
                  </a:lnTo>
                  <a:lnTo>
                    <a:pt x="12479" y="18513"/>
                  </a:lnTo>
                  <a:lnTo>
                    <a:pt x="12452" y="18354"/>
                  </a:lnTo>
                  <a:lnTo>
                    <a:pt x="21131" y="18354"/>
                  </a:lnTo>
                  <a:cubicBezTo>
                    <a:pt x="21384" y="18354"/>
                    <a:pt x="21595" y="18091"/>
                    <a:pt x="21595" y="17777"/>
                  </a:cubicBezTo>
                  <a:lnTo>
                    <a:pt x="21595" y="575"/>
                  </a:lnTo>
                  <a:cubicBezTo>
                    <a:pt x="21600" y="261"/>
                    <a:pt x="21389" y="0"/>
                    <a:pt x="21136" y="0"/>
                  </a:cubicBezTo>
                  <a:lnTo>
                    <a:pt x="464" y="0"/>
                  </a:lnTo>
                  <a:close/>
                  <a:moveTo>
                    <a:pt x="10800" y="542"/>
                  </a:moveTo>
                  <a:cubicBezTo>
                    <a:pt x="10913" y="542"/>
                    <a:pt x="11006" y="650"/>
                    <a:pt x="11006" y="797"/>
                  </a:cubicBezTo>
                  <a:cubicBezTo>
                    <a:pt x="11006" y="937"/>
                    <a:pt x="10913" y="1052"/>
                    <a:pt x="10800" y="1052"/>
                  </a:cubicBezTo>
                  <a:cubicBezTo>
                    <a:pt x="10686" y="1052"/>
                    <a:pt x="10594" y="937"/>
                    <a:pt x="10594" y="797"/>
                  </a:cubicBezTo>
                  <a:cubicBezTo>
                    <a:pt x="10594" y="656"/>
                    <a:pt x="10686" y="542"/>
                    <a:pt x="10800" y="542"/>
                  </a:cubicBezTo>
                  <a:close/>
                  <a:moveTo>
                    <a:pt x="1242" y="1734"/>
                  </a:moveTo>
                  <a:lnTo>
                    <a:pt x="20358" y="1734"/>
                  </a:lnTo>
                  <a:lnTo>
                    <a:pt x="20358" y="15233"/>
                  </a:lnTo>
                  <a:lnTo>
                    <a:pt x="1242" y="15233"/>
                  </a:lnTo>
                  <a:lnTo>
                    <a:pt x="1242" y="1734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227" name="Geohash에…"/>
            <p:cNvGrpSpPr/>
            <p:nvPr/>
          </p:nvGrpSpPr>
          <p:grpSpPr>
            <a:xfrm>
              <a:off x="281612" y="271302"/>
              <a:ext cx="2281165" cy="1270003"/>
              <a:chOff x="0" y="0"/>
              <a:chExt cx="2281164" cy="1270002"/>
            </a:xfrm>
          </p:grpSpPr>
          <p:sp>
            <p:nvSpPr>
              <p:cNvPr id="225" name="직사각형"/>
              <p:cNvSpPr/>
              <p:nvPr/>
            </p:nvSpPr>
            <p:spPr>
              <a:xfrm>
                <a:off x="-1" y="-1"/>
                <a:ext cx="2281166" cy="1270004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26" name="Geohash에…"/>
              <p:cNvSpPr txBox="1"/>
              <p:nvPr/>
            </p:nvSpPr>
            <p:spPr>
              <a:xfrm>
                <a:off x="-1" y="235731"/>
                <a:ext cx="2281166" cy="7985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sz="2100">
                    <a:solidFill>
                      <a:srgbClr val="FFFFFF"/>
                    </a:solidFill>
                  </a:defRPr>
                </a:pPr>
                <a:r>
                  <a:t>Geohash에</a:t>
                </a:r>
              </a:p>
              <a:p>
                <a:pPr>
                  <a:defRPr sz="2100">
                    <a:solidFill>
                      <a:srgbClr val="FFFFFF"/>
                    </a:solidFill>
                  </a:defRPr>
                </a:pPr>
                <a:r>
                  <a:t>해당하는 위치정보</a:t>
                </a:r>
              </a:p>
            </p:txBody>
          </p:sp>
        </p:grpSp>
      </p:grpSp>
      <p:grpSp>
        <p:nvGrpSpPr>
          <p:cNvPr id="231" name="그룹"/>
          <p:cNvGrpSpPr/>
          <p:nvPr/>
        </p:nvGrpSpPr>
        <p:grpSpPr>
          <a:xfrm>
            <a:off x="2230158" y="5442298"/>
            <a:ext cx="6763138" cy="1218113"/>
            <a:chOff x="0" y="0"/>
            <a:chExt cx="6763136" cy="1218112"/>
          </a:xfrm>
        </p:grpSpPr>
        <p:sp>
          <p:nvSpPr>
            <p:cNvPr id="229" name="선"/>
            <p:cNvSpPr/>
            <p:nvPr/>
          </p:nvSpPr>
          <p:spPr>
            <a:xfrm flipH="1">
              <a:off x="-1" y="18807"/>
              <a:ext cx="6763138" cy="1199306"/>
            </a:xfrm>
            <a:prstGeom prst="line">
              <a:avLst/>
            </a:prstGeom>
            <a:noFill/>
            <a:ln w="38100" cap="flat">
              <a:solidFill>
                <a:srgbClr val="F7BA0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0" name="Request"/>
            <p:cNvSpPr txBox="1"/>
            <p:nvPr/>
          </p:nvSpPr>
          <p:spPr>
            <a:xfrm>
              <a:off x="1640466" y="-1"/>
              <a:ext cx="1347623" cy="48646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F7BA01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Request</a:t>
              </a:r>
            </a:p>
          </p:txBody>
        </p:sp>
      </p:grpSp>
      <p:grpSp>
        <p:nvGrpSpPr>
          <p:cNvPr id="234" name="그룹"/>
          <p:cNvGrpSpPr/>
          <p:nvPr/>
        </p:nvGrpSpPr>
        <p:grpSpPr>
          <a:xfrm>
            <a:off x="3624700" y="6408287"/>
            <a:ext cx="3423623" cy="939325"/>
            <a:chOff x="0" y="0"/>
            <a:chExt cx="3423622" cy="939323"/>
          </a:xfrm>
        </p:grpSpPr>
        <p:sp>
          <p:nvSpPr>
            <p:cNvPr id="232" name="선"/>
            <p:cNvSpPr/>
            <p:nvPr/>
          </p:nvSpPr>
          <p:spPr>
            <a:xfrm flipV="1">
              <a:off x="-1" y="420725"/>
              <a:ext cx="3423623" cy="518599"/>
            </a:xfrm>
            <a:prstGeom prst="line">
              <a:avLst/>
            </a:prstGeom>
            <a:noFill/>
            <a:ln w="38100" cap="flat">
              <a:solidFill>
                <a:srgbClr val="F7BA0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3" name="Response"/>
            <p:cNvSpPr txBox="1"/>
            <p:nvPr/>
          </p:nvSpPr>
          <p:spPr>
            <a:xfrm>
              <a:off x="1193566" y="0"/>
              <a:ext cx="1590244" cy="48645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F7BA01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Response</a:t>
              </a:r>
            </a:p>
          </p:txBody>
        </p:sp>
      </p:grpSp>
      <p:grpSp>
        <p:nvGrpSpPr>
          <p:cNvPr id="239" name="그룹"/>
          <p:cNvGrpSpPr/>
          <p:nvPr/>
        </p:nvGrpSpPr>
        <p:grpSpPr>
          <a:xfrm>
            <a:off x="5863137" y="7293247"/>
            <a:ext cx="2281165" cy="1849581"/>
            <a:chOff x="0" y="0"/>
            <a:chExt cx="2281164" cy="1849579"/>
          </a:xfrm>
        </p:grpSpPr>
        <p:grpSp>
          <p:nvGrpSpPr>
            <p:cNvPr id="237" name="In_Out()…"/>
            <p:cNvGrpSpPr/>
            <p:nvPr/>
          </p:nvGrpSpPr>
          <p:grpSpPr>
            <a:xfrm>
              <a:off x="-1" y="579577"/>
              <a:ext cx="2281166" cy="1270003"/>
              <a:chOff x="0" y="0"/>
              <a:chExt cx="2281164" cy="1270001"/>
            </a:xfrm>
          </p:grpSpPr>
          <p:sp>
            <p:nvSpPr>
              <p:cNvPr id="235" name="직사각형"/>
              <p:cNvSpPr/>
              <p:nvPr/>
            </p:nvSpPr>
            <p:spPr>
              <a:xfrm>
                <a:off x="-1" y="0"/>
                <a:ext cx="2281166" cy="1270002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36" name="In_Out()…"/>
              <p:cNvSpPr txBox="1"/>
              <p:nvPr/>
            </p:nvSpPr>
            <p:spPr>
              <a:xfrm>
                <a:off x="-1" y="233757"/>
                <a:ext cx="2281166" cy="8024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</a:defRPr>
                </a:pPr>
                <a:r>
                  <a:t>In_Out()</a:t>
                </a:r>
              </a:p>
              <a:p>
                <a:pPr>
                  <a:defRPr sz="2200">
                    <a:solidFill>
                      <a:srgbClr val="FFFFFF"/>
                    </a:solidFill>
                  </a:defRPr>
                </a:pPr>
                <a:r>
                  <a:t>진입/진출 판단</a:t>
                </a:r>
              </a:p>
            </p:txBody>
          </p:sp>
        </p:grpSp>
        <p:sp>
          <p:nvSpPr>
            <p:cNvPr id="238" name="선"/>
            <p:cNvSpPr/>
            <p:nvPr/>
          </p:nvSpPr>
          <p:spPr>
            <a:xfrm flipH="1">
              <a:off x="1622181" y="0"/>
              <a:ext cx="2" cy="592075"/>
            </a:xfrm>
            <a:prstGeom prst="line">
              <a:avLst/>
            </a:prstGeom>
            <a:noFill/>
            <a:ln w="38100" cap="flat">
              <a:solidFill>
                <a:srgbClr val="F7BA0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42" name="그룹"/>
          <p:cNvGrpSpPr/>
          <p:nvPr/>
        </p:nvGrpSpPr>
        <p:grpSpPr>
          <a:xfrm>
            <a:off x="8092837" y="8507825"/>
            <a:ext cx="937668" cy="673022"/>
            <a:chOff x="0" y="0"/>
            <a:chExt cx="937666" cy="673020"/>
          </a:xfrm>
        </p:grpSpPr>
        <p:sp>
          <p:nvSpPr>
            <p:cNvPr id="240" name="선"/>
            <p:cNvSpPr/>
            <p:nvPr/>
          </p:nvSpPr>
          <p:spPr>
            <a:xfrm>
              <a:off x="35543" y="-1"/>
              <a:ext cx="866582" cy="1"/>
            </a:xfrm>
            <a:prstGeom prst="line">
              <a:avLst/>
            </a:prstGeom>
            <a:noFill/>
            <a:ln w="38100" cap="flat">
              <a:solidFill>
                <a:srgbClr val="F7BA0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41" name="In일시"/>
            <p:cNvSpPr txBox="1"/>
            <p:nvPr/>
          </p:nvSpPr>
          <p:spPr>
            <a:xfrm>
              <a:off x="-1" y="161262"/>
              <a:ext cx="937668" cy="51175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F7BA01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In일시</a:t>
              </a:r>
            </a:p>
          </p:txBody>
        </p:sp>
      </p:grpSp>
      <p:grpSp>
        <p:nvGrpSpPr>
          <p:cNvPr id="249" name="그룹"/>
          <p:cNvGrpSpPr/>
          <p:nvPr/>
        </p:nvGrpSpPr>
        <p:grpSpPr>
          <a:xfrm>
            <a:off x="8979044" y="7209511"/>
            <a:ext cx="3685961" cy="1933317"/>
            <a:chOff x="0" y="-83736"/>
            <a:chExt cx="3685960" cy="1933315"/>
          </a:xfrm>
        </p:grpSpPr>
        <p:grpSp>
          <p:nvGrpSpPr>
            <p:cNvPr id="245" name="Notification"/>
            <p:cNvGrpSpPr/>
            <p:nvPr/>
          </p:nvGrpSpPr>
          <p:grpSpPr>
            <a:xfrm>
              <a:off x="-1" y="579577"/>
              <a:ext cx="2281164" cy="1270003"/>
              <a:chOff x="0" y="0"/>
              <a:chExt cx="2281162" cy="1270001"/>
            </a:xfrm>
          </p:grpSpPr>
          <p:sp>
            <p:nvSpPr>
              <p:cNvPr id="243" name="직사각형"/>
              <p:cNvSpPr/>
              <p:nvPr/>
            </p:nvSpPr>
            <p:spPr>
              <a:xfrm>
                <a:off x="-1" y="0"/>
                <a:ext cx="2281164" cy="1270002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44" name="Notification"/>
              <p:cNvSpPr txBox="1"/>
              <p:nvPr/>
            </p:nvSpPr>
            <p:spPr>
              <a:xfrm>
                <a:off x="-1" y="416803"/>
                <a:ext cx="2281164" cy="4363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Notification</a:t>
                </a:r>
              </a:p>
            </p:txBody>
          </p:sp>
        </p:grpSp>
        <p:grpSp>
          <p:nvGrpSpPr>
            <p:cNvPr id="248" name="그룹"/>
            <p:cNvGrpSpPr/>
            <p:nvPr/>
          </p:nvGrpSpPr>
          <p:grpSpPr>
            <a:xfrm>
              <a:off x="865405" y="-83737"/>
              <a:ext cx="2820556" cy="759550"/>
              <a:chOff x="-1" y="0"/>
              <a:chExt cx="2820555" cy="759548"/>
            </a:xfrm>
          </p:grpSpPr>
          <p:sp>
            <p:nvSpPr>
              <p:cNvPr id="246" name="선"/>
              <p:cNvSpPr/>
              <p:nvPr/>
            </p:nvSpPr>
            <p:spPr>
              <a:xfrm flipV="1">
                <a:off x="-2" y="0"/>
                <a:ext cx="4" cy="759550"/>
              </a:xfrm>
              <a:prstGeom prst="line">
                <a:avLst/>
              </a:prstGeom>
              <a:noFill/>
              <a:ln w="38100" cap="flat">
                <a:solidFill>
                  <a:srgbClr val="F7BA0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47" name="방문 횟수 증가"/>
              <p:cNvSpPr txBox="1"/>
              <p:nvPr/>
            </p:nvSpPr>
            <p:spPr>
              <a:xfrm>
                <a:off x="280268" y="51515"/>
                <a:ext cx="2540286" cy="656516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b="1">
                    <a:solidFill>
                      <a:srgbClr val="F7BA01"/>
                    </a:solidFill>
                    <a:latin typeface="+mj-lt"/>
                    <a:ea typeface="+mj-ea"/>
                    <a:cs typeface="+mj-cs"/>
                    <a:sym typeface="Helvetica Neue"/>
                  </a:defRPr>
                </a:lvl1pPr>
              </a:lstStyle>
              <a:p>
                <a:pPr/>
                <a:r>
                  <a:t>방문 횟수 증가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2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32" presetID="4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7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32" presetID="4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2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32" presetID="4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7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32" presetID="4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32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32" presetID="4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37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32" presetID="4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42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32" presetID="4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47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Subtype="32" presetID="4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52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9" grpId="8"/>
      <p:bldP build="whole" bldLvl="1" animBg="1" rev="0" advAuto="0" spid="218" grpId="2"/>
      <p:bldP build="whole" bldLvl="1" animBg="1" rev="0" advAuto="0" spid="234" grpId="6"/>
      <p:bldP build="whole" bldLvl="1" animBg="1" rev="0" advAuto="0" spid="242" grpId="9"/>
      <p:bldP build="whole" bldLvl="1" animBg="1" rev="0" advAuto="0" spid="249" grpId="10"/>
      <p:bldP build="whole" bldLvl="1" animBg="1" rev="0" advAuto="0" spid="228" grpId="5"/>
      <p:bldP build="whole" bldLvl="1" animBg="1" rev="0" advAuto="0" spid="223" grpId="3"/>
      <p:bldP build="whole" bldLvl="1" animBg="1" rev="0" advAuto="0" spid="207" grpId="7"/>
      <p:bldP build="whole" bldLvl="1" animBg="1" rev="0" advAuto="0" spid="213" grpId="1"/>
      <p:bldP build="whole" bldLvl="1" animBg="1" rev="0" advAuto="0" spid="231" grpId="4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252" name="프로젝트 수행과정"/>
          <p:cNvSpPr txBox="1"/>
          <p:nvPr/>
        </p:nvSpPr>
        <p:spPr>
          <a:xfrm>
            <a:off x="771179" y="298068"/>
            <a:ext cx="5565610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프로젝트 수행과정</a:t>
            </a:r>
          </a:p>
        </p:txBody>
      </p:sp>
      <p:pic>
        <p:nvPicPr>
          <p:cNvPr id="253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8432" y="3580817"/>
            <a:ext cx="6556780" cy="3156145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55" name="표"/>
          <p:cNvGraphicFramePr/>
          <p:nvPr/>
        </p:nvGraphicFramePr>
        <p:xfrm>
          <a:off x="465925" y="3604660"/>
          <a:ext cx="6801790" cy="310845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680179"/>
                <a:gridCol w="680179"/>
                <a:gridCol w="680179"/>
                <a:gridCol w="680179"/>
                <a:gridCol w="680179"/>
                <a:gridCol w="680179"/>
                <a:gridCol w="680179"/>
                <a:gridCol w="680179"/>
                <a:gridCol w="680179"/>
                <a:gridCol w="680179"/>
              </a:tblGrid>
              <a:tr h="518075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</a:tr>
              <a:tr h="518075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</a:tr>
              <a:tr h="518075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</a:tr>
              <a:tr h="518075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</a:tr>
              <a:tr h="518075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</a:tr>
              <a:tr h="518075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56" name="위치정보 관리를 위한 구역화"/>
          <p:cNvSpPr txBox="1"/>
          <p:nvPr/>
        </p:nvSpPr>
        <p:spPr>
          <a:xfrm>
            <a:off x="1340750" y="2626772"/>
            <a:ext cx="3667464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위치정보 관리를 위한 구역화</a:t>
            </a:r>
          </a:p>
        </p:txBody>
      </p:sp>
      <p:pic>
        <p:nvPicPr>
          <p:cNvPr id="257" name="직사각형" descr="직사각형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71366" y="4083696"/>
            <a:ext cx="743571" cy="592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선" descr="선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31784" y="4203617"/>
            <a:ext cx="1446960" cy="3522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1" name="스크린샷 2018-05-25 오전 7.32.30.png"/>
          <p:cNvGrpSpPr/>
          <p:nvPr/>
        </p:nvGrpSpPr>
        <p:grpSpPr>
          <a:xfrm>
            <a:off x="7853873" y="3140474"/>
            <a:ext cx="4542622" cy="3222759"/>
            <a:chOff x="0" y="0"/>
            <a:chExt cx="4542621" cy="3222757"/>
          </a:xfrm>
        </p:grpSpPr>
        <p:pic>
          <p:nvPicPr>
            <p:cNvPr id="259" name="스크린샷 2018-05-25 오전 7.32.30.png" descr="스크린샷 2018-05-25 오전 7.32.30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0799" y="50800"/>
              <a:ext cx="4441023" cy="3121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0" name="스크린샷 2018-05-25 오전 7.32.30.png" descr="스크린샷 2018-05-25 오전 7.32.30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-1"/>
              <a:ext cx="4542623" cy="32227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65" name="그룹"/>
          <p:cNvGrpSpPr/>
          <p:nvPr/>
        </p:nvGrpSpPr>
        <p:grpSpPr>
          <a:xfrm>
            <a:off x="8276929" y="3661746"/>
            <a:ext cx="3846424" cy="2609145"/>
            <a:chOff x="0" y="0"/>
            <a:chExt cx="3846422" cy="2609143"/>
          </a:xfrm>
        </p:grpSpPr>
        <p:sp>
          <p:nvSpPr>
            <p:cNvPr id="262" name="도형"/>
            <p:cNvSpPr/>
            <p:nvPr/>
          </p:nvSpPr>
          <p:spPr>
            <a:xfrm>
              <a:off x="201405" y="1788154"/>
              <a:ext cx="3600216" cy="820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5" h="21600" fill="norm" stroke="1" extrusionOk="0">
                  <a:moveTo>
                    <a:pt x="568" y="0"/>
                  </a:moveTo>
                  <a:lnTo>
                    <a:pt x="21555" y="7161"/>
                  </a:lnTo>
                  <a:lnTo>
                    <a:pt x="21555" y="21600"/>
                  </a:lnTo>
                  <a:lnTo>
                    <a:pt x="871" y="13960"/>
                  </a:lnTo>
                  <a:cubicBezTo>
                    <a:pt x="378" y="12360"/>
                    <a:pt x="64" y="9907"/>
                    <a:pt x="9" y="7222"/>
                  </a:cubicBezTo>
                  <a:cubicBezTo>
                    <a:pt x="-45" y="4576"/>
                    <a:pt x="158" y="1952"/>
                    <a:pt x="568" y="0"/>
                  </a:cubicBezTo>
                  <a:close/>
                </a:path>
              </a:pathLst>
            </a:custGeom>
            <a:solidFill>
              <a:srgbClr val="EE230C">
                <a:alpha val="50000"/>
              </a:srgbClr>
            </a:solidFill>
            <a:ln w="25400" cap="flat">
              <a:solidFill>
                <a:srgbClr val="72FDEA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3" name="원"/>
            <p:cNvSpPr/>
            <p:nvPr/>
          </p:nvSpPr>
          <p:spPr>
            <a:xfrm>
              <a:off x="0" y="287699"/>
              <a:ext cx="612368" cy="612371"/>
            </a:xfrm>
            <a:prstGeom prst="ellipse">
              <a:avLst/>
            </a:prstGeom>
            <a:solidFill>
              <a:srgbClr val="EE230C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4" name="도형"/>
            <p:cNvSpPr/>
            <p:nvPr/>
          </p:nvSpPr>
          <p:spPr>
            <a:xfrm>
              <a:off x="2351190" y="0"/>
              <a:ext cx="1495233" cy="902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06" y="0"/>
                  </a:moveTo>
                  <a:lnTo>
                    <a:pt x="21534" y="232"/>
                  </a:lnTo>
                  <a:lnTo>
                    <a:pt x="21600" y="21600"/>
                  </a:lnTo>
                  <a:lnTo>
                    <a:pt x="0" y="19431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rgbClr val="EE230C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66" name="구역의 최소단위 : Geohash"/>
          <p:cNvSpPr txBox="1"/>
          <p:nvPr/>
        </p:nvSpPr>
        <p:spPr>
          <a:xfrm>
            <a:off x="8160022" y="6577896"/>
            <a:ext cx="3930320" cy="48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구역의 최소단위 : Geohash</a:t>
            </a:r>
          </a:p>
        </p:txBody>
      </p:sp>
      <p:sp>
        <p:nvSpPr>
          <p:cNvPr id="267" name="1 단계"/>
          <p:cNvSpPr txBox="1"/>
          <p:nvPr/>
        </p:nvSpPr>
        <p:spPr>
          <a:xfrm>
            <a:off x="873614" y="1965112"/>
            <a:ext cx="1172465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1 단계</a:t>
            </a:r>
          </a:p>
        </p:txBody>
      </p:sp>
      <p:grpSp>
        <p:nvGrpSpPr>
          <p:cNvPr id="270" name="get_Geohash()"/>
          <p:cNvGrpSpPr/>
          <p:nvPr/>
        </p:nvGrpSpPr>
        <p:grpSpPr>
          <a:xfrm>
            <a:off x="4863910" y="7459102"/>
            <a:ext cx="3276980" cy="1415512"/>
            <a:chOff x="0" y="0"/>
            <a:chExt cx="3276979" cy="1415510"/>
          </a:xfrm>
        </p:grpSpPr>
        <p:sp>
          <p:nvSpPr>
            <p:cNvPr id="268" name="직사각형"/>
            <p:cNvSpPr/>
            <p:nvPr/>
          </p:nvSpPr>
          <p:spPr>
            <a:xfrm>
              <a:off x="-1" y="0"/>
              <a:ext cx="3276981" cy="1415511"/>
            </a:xfrm>
            <a:prstGeom prst="rect">
              <a:avLst/>
            </a:prstGeom>
            <a:noFill/>
            <a:ln w="25400" cap="flat">
              <a:solidFill>
                <a:srgbClr val="31313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269" name="get_Geohash()"/>
            <p:cNvSpPr txBox="1"/>
            <p:nvPr/>
          </p:nvSpPr>
          <p:spPr>
            <a:xfrm>
              <a:off x="-1" y="522336"/>
              <a:ext cx="3276981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get_Geohash()</a:t>
              </a:r>
            </a:p>
          </p:txBody>
        </p:sp>
      </p:grpSp>
      <p:pic>
        <p:nvPicPr>
          <p:cNvPr id="271" name="스크린샷 2018-05-25 오전 7.55.22.png" descr="스크린샷 2018-05-25 오전 7.55.22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6200000">
            <a:off x="4249654" y="7948890"/>
            <a:ext cx="901702" cy="533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스크린샷 2018-05-25 오전 7.55.27.png" descr="스크린샷 2018-05-25 오전 7.55.27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6200000">
            <a:off x="7790636" y="7866340"/>
            <a:ext cx="1092202" cy="6985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5" name="(사용자 위치 좌표)"/>
          <p:cNvGrpSpPr/>
          <p:nvPr/>
        </p:nvGrpSpPr>
        <p:grpSpPr>
          <a:xfrm>
            <a:off x="1720532" y="7672665"/>
            <a:ext cx="2613006" cy="1085851"/>
            <a:chOff x="-226397" y="0"/>
            <a:chExt cx="2613005" cy="1085850"/>
          </a:xfrm>
        </p:grpSpPr>
        <p:sp>
          <p:nvSpPr>
            <p:cNvPr id="273" name="직사각형"/>
            <p:cNvSpPr/>
            <p:nvPr/>
          </p:nvSpPr>
          <p:spPr>
            <a:xfrm>
              <a:off x="-1" y="0"/>
              <a:ext cx="2160212" cy="1085851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4" name="(사용자 위치 좌표)"/>
            <p:cNvSpPr txBox="1"/>
            <p:nvPr/>
          </p:nvSpPr>
          <p:spPr>
            <a:xfrm>
              <a:off x="-226398" y="313131"/>
              <a:ext cx="2613006" cy="459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(사용자 위치 좌표)</a:t>
              </a:r>
            </a:p>
          </p:txBody>
        </p:sp>
      </p:grpSp>
      <p:grpSp>
        <p:nvGrpSpPr>
          <p:cNvPr id="278" name="Geohash"/>
          <p:cNvGrpSpPr/>
          <p:nvPr/>
        </p:nvGrpSpPr>
        <p:grpSpPr>
          <a:xfrm>
            <a:off x="9045078" y="7623933"/>
            <a:ext cx="2160211" cy="1085852"/>
            <a:chOff x="0" y="0"/>
            <a:chExt cx="2160210" cy="1085850"/>
          </a:xfrm>
        </p:grpSpPr>
        <p:sp>
          <p:nvSpPr>
            <p:cNvPr id="276" name="직사각형"/>
            <p:cNvSpPr/>
            <p:nvPr/>
          </p:nvSpPr>
          <p:spPr>
            <a:xfrm>
              <a:off x="-1" y="0"/>
              <a:ext cx="2160212" cy="108585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7" name="Geohash"/>
            <p:cNvSpPr txBox="1"/>
            <p:nvPr/>
          </p:nvSpPr>
          <p:spPr>
            <a:xfrm>
              <a:off x="-1" y="324727"/>
              <a:ext cx="2160212" cy="4363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Geohash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2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32" presetID="4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5" grpId="2"/>
      <p:bldP build="whole" bldLvl="1" animBg="1" rev="0" advAuto="0" spid="265" grpId="1"/>
      <p:bldP build="whole" bldLvl="1" animBg="1" rev="0" advAuto="0" spid="278" grpId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281" name="프로젝트 수행과정"/>
          <p:cNvSpPr txBox="1"/>
          <p:nvPr/>
        </p:nvSpPr>
        <p:spPr>
          <a:xfrm>
            <a:off x="771179" y="298067"/>
            <a:ext cx="5565610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프로젝트 수행과정</a:t>
            </a:r>
          </a:p>
        </p:txBody>
      </p:sp>
      <p:pic>
        <p:nvPicPr>
          <p:cNvPr id="282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5" name="page2image7240.png"/>
          <p:cNvGrpSpPr/>
          <p:nvPr/>
        </p:nvGrpSpPr>
        <p:grpSpPr>
          <a:xfrm>
            <a:off x="1259815" y="3221931"/>
            <a:ext cx="4588338" cy="3582884"/>
            <a:chOff x="0" y="0"/>
            <a:chExt cx="4588337" cy="3582882"/>
          </a:xfrm>
        </p:grpSpPr>
        <p:pic>
          <p:nvPicPr>
            <p:cNvPr id="283" name="page2image7240.png" descr="page2image7240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2699" b="0"/>
            <a:stretch>
              <a:fillRect/>
            </a:stretch>
          </p:blipFill>
          <p:spPr>
            <a:xfrm>
              <a:off x="126998" y="88898"/>
              <a:ext cx="4334338" cy="32526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4" name="page2image7240.png" descr="page2image7240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4588338" cy="35828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6" name="GeoFence 기술"/>
          <p:cNvSpPr txBox="1"/>
          <p:nvPr/>
        </p:nvSpPr>
        <p:spPr>
          <a:xfrm>
            <a:off x="1247932" y="2600383"/>
            <a:ext cx="2642660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solidFill>
                  <a:srgbClr val="FE9301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GeoFence 기술</a:t>
            </a:r>
          </a:p>
        </p:txBody>
      </p:sp>
      <p:sp>
        <p:nvSpPr>
          <p:cNvPr id="287" name="Geofence 기술이란?…"/>
          <p:cNvSpPr txBox="1"/>
          <p:nvPr>
            <p:ph type="body" sz="quarter" idx="4294967295"/>
          </p:nvPr>
        </p:nvSpPr>
        <p:spPr>
          <a:xfrm>
            <a:off x="855233" y="7087447"/>
            <a:ext cx="5397503" cy="2014810"/>
          </a:xfrm>
          <a:prstGeom prst="rect">
            <a:avLst/>
          </a:prstGeom>
        </p:spPr>
        <p:txBody>
          <a:bodyPr anchor="t"/>
          <a:lstStyle/>
          <a:p>
            <a:pPr marL="0" indent="0" defTabSz="443991">
              <a:spcBef>
                <a:spcPts val="1300"/>
              </a:spcBef>
              <a:buSzTx/>
              <a:buNone/>
              <a:defRPr sz="2100" u="sng">
                <a:solidFill>
                  <a:srgbClr val="0076BA"/>
                </a:solidFill>
                <a:latin typeface="Iowan Old Style"/>
                <a:ea typeface="Iowan Old Style"/>
                <a:cs typeface="Iowan Old Style"/>
                <a:sym typeface="Iowan Old Style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Geofence 기술이란?</a:t>
            </a:r>
          </a:p>
          <a:p>
            <a:pPr marL="0" indent="0" defTabSz="443991">
              <a:spcBef>
                <a:spcPts val="1300"/>
              </a:spcBef>
              <a:buSzTx/>
              <a:buNone/>
              <a:defRPr sz="2100">
                <a:latin typeface="Iowan Old Style"/>
                <a:ea typeface="Iowan Old Style"/>
                <a:cs typeface="Iowan Old Style"/>
                <a:sym typeface="Iowan Old Style"/>
              </a:defRPr>
            </a:pPr>
            <a:br/>
            <a:r>
              <a:t>가상의</a:t>
            </a:r>
            <a:r>
              <a:rPr>
                <a:latin typeface="+mj-lt"/>
                <a:ea typeface="+mj-ea"/>
                <a:cs typeface="+mj-cs"/>
                <a:sym typeface="Helvetica Neue"/>
              </a:rPr>
              <a:t> </a:t>
            </a:r>
            <a:r>
              <a:t>경계로</a:t>
            </a:r>
            <a:r>
              <a:rPr>
                <a:latin typeface="+mj-lt"/>
                <a:ea typeface="+mj-ea"/>
                <a:cs typeface="+mj-cs"/>
                <a:sym typeface="Helvetica Neue"/>
              </a:rPr>
              <a:t> </a:t>
            </a:r>
            <a:r>
              <a:t>구획된</a:t>
            </a:r>
            <a:r>
              <a:rPr>
                <a:latin typeface="+mj-lt"/>
                <a:ea typeface="+mj-ea"/>
                <a:cs typeface="+mj-cs"/>
                <a:sym typeface="Helvetica Neue"/>
              </a:rPr>
              <a:t> </a:t>
            </a:r>
            <a:r>
              <a:t>영역에</a:t>
            </a:r>
            <a:r>
              <a:rPr>
                <a:latin typeface="+mj-lt"/>
                <a:ea typeface="+mj-ea"/>
                <a:cs typeface="+mj-cs"/>
                <a:sym typeface="Helvetica Neue"/>
              </a:rPr>
              <a:t> </a:t>
            </a:r>
            <a:r>
              <a:t>대해 디바이스의</a:t>
            </a:r>
            <a:r>
              <a:rPr>
                <a:latin typeface="+mj-lt"/>
                <a:ea typeface="+mj-ea"/>
                <a:cs typeface="+mj-cs"/>
                <a:sym typeface="Helvetica Neue"/>
              </a:rPr>
              <a:t> </a:t>
            </a:r>
            <a:r>
              <a:t>진입과</a:t>
            </a:r>
            <a:r>
              <a:rPr>
                <a:latin typeface="+mj-lt"/>
                <a:ea typeface="+mj-ea"/>
                <a:cs typeface="+mj-cs"/>
                <a:sym typeface="Helvetica Neue"/>
              </a:rPr>
              <a:t> </a:t>
            </a:r>
            <a:r>
              <a:t>진출을</a:t>
            </a:r>
            <a:r>
              <a:rPr>
                <a:latin typeface="+mj-lt"/>
                <a:ea typeface="+mj-ea"/>
                <a:cs typeface="+mj-cs"/>
                <a:sym typeface="Helvetica Neue"/>
              </a:rPr>
              <a:t> </a:t>
            </a:r>
            <a:r>
              <a:t>감지하는</a:t>
            </a:r>
            <a:r>
              <a:rPr>
                <a:latin typeface="+mj-lt"/>
                <a:ea typeface="+mj-ea"/>
                <a:cs typeface="+mj-cs"/>
                <a:sym typeface="Helvetica Neue"/>
              </a:rPr>
              <a:t> </a:t>
            </a:r>
            <a:r>
              <a:t>측위</a:t>
            </a:r>
            <a:r>
              <a:rPr>
                <a:latin typeface="+mj-lt"/>
                <a:ea typeface="+mj-ea"/>
                <a:cs typeface="+mj-cs"/>
                <a:sym typeface="Helvetica Neue"/>
              </a:rPr>
              <a:t> </a:t>
            </a:r>
            <a:r>
              <a:t>기반</a:t>
            </a:r>
            <a:r>
              <a:rPr>
                <a:latin typeface="+mj-lt"/>
                <a:ea typeface="+mj-ea"/>
                <a:cs typeface="+mj-cs"/>
                <a:sym typeface="Helvetica Neue"/>
              </a:rPr>
              <a:t> </a:t>
            </a:r>
            <a:r>
              <a:t>기술</a:t>
            </a:r>
          </a:p>
        </p:txBody>
      </p:sp>
      <p:pic>
        <p:nvPicPr>
          <p:cNvPr id="288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087331" y="3319331"/>
            <a:ext cx="4740408" cy="338808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89" name="In_Out() Method"/>
          <p:cNvSpPr txBox="1"/>
          <p:nvPr/>
        </p:nvSpPr>
        <p:spPr>
          <a:xfrm>
            <a:off x="7752167" y="4749902"/>
            <a:ext cx="3276980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In_Out() Method</a:t>
            </a:r>
          </a:p>
        </p:txBody>
      </p:sp>
      <p:grpSp>
        <p:nvGrpSpPr>
          <p:cNvPr id="292" name="(사용자 위치 좌표, 위치정보 폴리곤)"/>
          <p:cNvGrpSpPr/>
          <p:nvPr/>
        </p:nvGrpSpPr>
        <p:grpSpPr>
          <a:xfrm>
            <a:off x="7122422" y="3348320"/>
            <a:ext cx="3099408" cy="518633"/>
            <a:chOff x="-184009" y="0"/>
            <a:chExt cx="3099406" cy="518632"/>
          </a:xfrm>
        </p:grpSpPr>
        <p:sp>
          <p:nvSpPr>
            <p:cNvPr id="290" name="직사각형"/>
            <p:cNvSpPr/>
            <p:nvPr/>
          </p:nvSpPr>
          <p:spPr>
            <a:xfrm>
              <a:off x="0" y="-1"/>
              <a:ext cx="2731387" cy="518634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13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291" name="(사용자 위치 좌표, 위치정보 폴리곤)"/>
            <p:cNvSpPr txBox="1"/>
            <p:nvPr/>
          </p:nvSpPr>
          <p:spPr>
            <a:xfrm>
              <a:off x="-184010" y="106216"/>
              <a:ext cx="3099407" cy="306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defTabSz="914400">
                <a:defRPr sz="13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(사용자 위치 좌표, 위치정보 폴리곤)</a:t>
              </a:r>
            </a:p>
          </p:txBody>
        </p:sp>
      </p:grpSp>
      <p:grpSp>
        <p:nvGrpSpPr>
          <p:cNvPr id="295" name="True or False"/>
          <p:cNvGrpSpPr/>
          <p:nvPr/>
        </p:nvGrpSpPr>
        <p:grpSpPr>
          <a:xfrm>
            <a:off x="9550688" y="6247665"/>
            <a:ext cx="1271492" cy="428715"/>
            <a:chOff x="0" y="0"/>
            <a:chExt cx="1271490" cy="428713"/>
          </a:xfrm>
        </p:grpSpPr>
        <p:sp>
          <p:nvSpPr>
            <p:cNvPr id="293" name="직사각형"/>
            <p:cNvSpPr/>
            <p:nvPr/>
          </p:nvSpPr>
          <p:spPr>
            <a:xfrm>
              <a:off x="0" y="0"/>
              <a:ext cx="1271491" cy="428714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13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294" name="True or False"/>
            <p:cNvSpPr txBox="1"/>
            <p:nvPr/>
          </p:nvSpPr>
          <p:spPr>
            <a:xfrm>
              <a:off x="0" y="67038"/>
              <a:ext cx="1271491" cy="294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defTabSz="914400">
                <a:defRPr sz="13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True or False</a:t>
              </a:r>
            </a:p>
          </p:txBody>
        </p:sp>
      </p:grpSp>
      <p:sp>
        <p:nvSpPr>
          <p:cNvPr id="296" name="화살표"/>
          <p:cNvSpPr/>
          <p:nvPr/>
        </p:nvSpPr>
        <p:spPr>
          <a:xfrm>
            <a:off x="5958804" y="4375649"/>
            <a:ext cx="1017875" cy="1002301"/>
          </a:xfrm>
          <a:prstGeom prst="rightArrow">
            <a:avLst>
              <a:gd name="adj1" fmla="val 32000"/>
              <a:gd name="adj2" fmla="val 81094"/>
            </a:avLst>
          </a:prstGeom>
          <a:solidFill>
            <a:srgbClr val="F7B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97" name="GeoFence 기술에 근거한…"/>
          <p:cNvSpPr txBox="1"/>
          <p:nvPr/>
        </p:nvSpPr>
        <p:spPr>
          <a:xfrm>
            <a:off x="7163368" y="7624950"/>
            <a:ext cx="4588337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>
                <a:solidFill>
                  <a:srgbClr val="FE9301"/>
                </a:solidFill>
                <a:latin typeface="Iowan Old Style"/>
                <a:ea typeface="Iowan Old Style"/>
                <a:cs typeface="Iowan Old Style"/>
                <a:sym typeface="Iowan Old Style"/>
              </a:defRPr>
            </a:pPr>
            <a:r>
              <a:t>GeoFence </a:t>
            </a:r>
            <a:r>
              <a:rPr>
                <a:solidFill>
                  <a:srgbClr val="000000"/>
                </a:solidFill>
              </a:rPr>
              <a:t>기술에 근거한</a:t>
            </a:r>
          </a:p>
          <a:p>
            <a:pPr>
              <a:defRPr b="1">
                <a:latin typeface="Iowan Old Style"/>
                <a:ea typeface="Iowan Old Style"/>
                <a:cs typeface="Iowan Old Style"/>
                <a:sym typeface="Iowan Old Style"/>
              </a:defRPr>
            </a:pPr>
            <a:r>
              <a:t>진입 / 진출 알고리즘 구현</a:t>
            </a:r>
          </a:p>
        </p:txBody>
      </p:sp>
      <p:sp>
        <p:nvSpPr>
          <p:cNvPr id="298" name="1 단계"/>
          <p:cNvSpPr txBox="1"/>
          <p:nvPr/>
        </p:nvSpPr>
        <p:spPr>
          <a:xfrm>
            <a:off x="873614" y="1965112"/>
            <a:ext cx="1172465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1 단계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2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2" grpId="1"/>
      <p:bldP build="whole" bldLvl="1" animBg="1" rev="0" advAuto="0" spid="295" grpId="2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